
<file path=[Content_Types].xml><?xml version="1.0" encoding="utf-8"?>
<Types xmlns="http://schemas.openxmlformats.org/package/2006/content-types">
  <Default Extension="png" ContentType="image/png"/>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68"/>
  </p:notesMasterIdLst>
  <p:handoutMasterIdLst>
    <p:handoutMasterId r:id="rId69"/>
  </p:handoutMasterIdLst>
  <p:sldIdLst>
    <p:sldId id="257" r:id="rId2"/>
    <p:sldId id="329" r:id="rId3"/>
    <p:sldId id="339" r:id="rId4"/>
    <p:sldId id="330" r:id="rId5"/>
    <p:sldId id="331" r:id="rId6"/>
    <p:sldId id="332" r:id="rId7"/>
    <p:sldId id="314" r:id="rId8"/>
    <p:sldId id="318" r:id="rId9"/>
    <p:sldId id="326" r:id="rId10"/>
    <p:sldId id="319" r:id="rId11"/>
    <p:sldId id="320" r:id="rId12"/>
    <p:sldId id="321" r:id="rId13"/>
    <p:sldId id="323" r:id="rId14"/>
    <p:sldId id="322" r:id="rId15"/>
    <p:sldId id="324" r:id="rId16"/>
    <p:sldId id="325" r:id="rId17"/>
    <p:sldId id="316" r:id="rId18"/>
    <p:sldId id="288" r:id="rId19"/>
    <p:sldId id="327" r:id="rId20"/>
    <p:sldId id="289" r:id="rId21"/>
    <p:sldId id="290" r:id="rId22"/>
    <p:sldId id="291" r:id="rId23"/>
    <p:sldId id="292" r:id="rId24"/>
    <p:sldId id="293" r:id="rId25"/>
    <p:sldId id="294" r:id="rId26"/>
    <p:sldId id="295" r:id="rId27"/>
    <p:sldId id="296" r:id="rId28"/>
    <p:sldId id="297" r:id="rId29"/>
    <p:sldId id="298" r:id="rId30"/>
    <p:sldId id="299" r:id="rId31"/>
    <p:sldId id="300" r:id="rId32"/>
    <p:sldId id="301" r:id="rId33"/>
    <p:sldId id="302" r:id="rId34"/>
    <p:sldId id="303" r:id="rId35"/>
    <p:sldId id="304" r:id="rId36"/>
    <p:sldId id="308" r:id="rId37"/>
    <p:sldId id="309" r:id="rId38"/>
    <p:sldId id="310" r:id="rId39"/>
    <p:sldId id="312" r:id="rId40"/>
    <p:sldId id="313" r:id="rId41"/>
    <p:sldId id="311" r:id="rId42"/>
    <p:sldId id="305" r:id="rId43"/>
    <p:sldId id="306" r:id="rId44"/>
    <p:sldId id="307" r:id="rId45"/>
    <p:sldId id="333" r:id="rId46"/>
    <p:sldId id="334" r:id="rId47"/>
    <p:sldId id="335" r:id="rId48"/>
    <p:sldId id="336" r:id="rId49"/>
    <p:sldId id="337" r:id="rId50"/>
    <p:sldId id="338" r:id="rId51"/>
    <p:sldId id="340" r:id="rId52"/>
    <p:sldId id="341" r:id="rId53"/>
    <p:sldId id="342" r:id="rId54"/>
    <p:sldId id="343" r:id="rId55"/>
    <p:sldId id="344" r:id="rId56"/>
    <p:sldId id="345" r:id="rId57"/>
    <p:sldId id="346" r:id="rId58"/>
    <p:sldId id="347" r:id="rId59"/>
    <p:sldId id="348" r:id="rId60"/>
    <p:sldId id="349" r:id="rId61"/>
    <p:sldId id="351" r:id="rId62"/>
    <p:sldId id="352" r:id="rId63"/>
    <p:sldId id="353" r:id="rId64"/>
    <p:sldId id="354" r:id="rId65"/>
    <p:sldId id="355" r:id="rId66"/>
    <p:sldId id="356" r:id="rId67"/>
  </p:sldIdLst>
  <p:sldSz cx="9144000" cy="6858000" type="screen4x3"/>
  <p:notesSz cx="6858000" cy="9144000"/>
  <p:custDataLst>
    <p:tags r:id="rId7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18">
          <p15:clr>
            <a:srgbClr val="A4A3A4"/>
          </p15:clr>
        </p15:guide>
        <p15:guide id="2" orient="horz" pos="799">
          <p15:clr>
            <a:srgbClr val="A4A3A4"/>
          </p15:clr>
        </p15:guide>
        <p15:guide id="3" orient="horz" pos="3884">
          <p15:clr>
            <a:srgbClr val="A4A3A4"/>
          </p15:clr>
        </p15:guide>
        <p15:guide id="4" orient="horz" pos="169">
          <p15:clr>
            <a:srgbClr val="A4A3A4"/>
          </p15:clr>
        </p15:guide>
        <p15:guide id="5" orient="horz" pos="4065">
          <p15:clr>
            <a:srgbClr val="A4A3A4"/>
          </p15:clr>
        </p15:guide>
        <p15:guide id="6" pos="5516">
          <p15:clr>
            <a:srgbClr val="A4A3A4"/>
          </p15:clr>
        </p15:guide>
        <p15:guide id="7" pos="249">
          <p15:clr>
            <a:srgbClr val="A4A3A4"/>
          </p15:clr>
        </p15:guide>
        <p15:guide id="8" pos="2883">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32"/>
    <a:srgbClr val="FF9933"/>
    <a:srgbClr val="04396D"/>
    <a:srgbClr val="001F55"/>
    <a:srgbClr val="0A3064"/>
    <a:srgbClr val="316494"/>
    <a:srgbClr val="7AA4C4"/>
    <a:srgbClr val="CCDE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7757" autoAdjust="0"/>
  </p:normalViewPr>
  <p:slideViewPr>
    <p:cSldViewPr showGuides="1">
      <p:cViewPr varScale="1">
        <p:scale>
          <a:sx n="69" d="100"/>
          <a:sy n="69" d="100"/>
        </p:scale>
        <p:origin x="714" y="48"/>
      </p:cViewPr>
      <p:guideLst>
        <p:guide orient="horz" pos="618"/>
        <p:guide orient="horz" pos="799"/>
        <p:guide orient="horz" pos="3884"/>
        <p:guide orient="horz" pos="169"/>
        <p:guide orient="horz" pos="4065"/>
        <p:guide pos="5516"/>
        <p:guide pos="249"/>
        <p:guide pos="2883"/>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2" d="100"/>
          <a:sy n="82" d="100"/>
        </p:scale>
        <p:origin x="-3168"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5ABD58-B2B6-40B8-9913-0DE53DA48CF6}" type="doc">
      <dgm:prSet loTypeId="urn:microsoft.com/office/officeart/2005/8/layout/hList1" loCatId="list" qsTypeId="urn:microsoft.com/office/officeart/2005/8/quickstyle/simple5" qsCatId="simple" csTypeId="urn:microsoft.com/office/officeart/2005/8/colors/accent1_2" csCatId="accent1" phldr="1"/>
      <dgm:spPr/>
      <dgm:t>
        <a:bodyPr/>
        <a:lstStyle/>
        <a:p>
          <a:endParaRPr lang="en-US"/>
        </a:p>
      </dgm:t>
    </dgm:pt>
    <dgm:pt modelId="{52662EEB-9C0A-450E-8476-9CA1877335C9}">
      <dgm:prSet phldrT="[Text]"/>
      <dgm:spPr/>
      <dgm:t>
        <a:bodyPr/>
        <a:lstStyle/>
        <a:p>
          <a:r>
            <a:rPr lang="en-US" dirty="0" smtClean="0"/>
            <a:t>Pre-processing</a:t>
          </a:r>
          <a:endParaRPr lang="en-US" dirty="0"/>
        </a:p>
      </dgm:t>
    </dgm:pt>
    <dgm:pt modelId="{088E38C3-EAA8-471A-82EB-679869E0125C}" type="parTrans" cxnId="{28D70D62-A5F3-4DC4-B449-44CA073ACD1C}">
      <dgm:prSet/>
      <dgm:spPr/>
      <dgm:t>
        <a:bodyPr/>
        <a:lstStyle/>
        <a:p>
          <a:endParaRPr lang="en-US"/>
        </a:p>
      </dgm:t>
    </dgm:pt>
    <dgm:pt modelId="{1D99402A-AD7F-4D86-B7A7-10BD1FB0848F}" type="sibTrans" cxnId="{28D70D62-A5F3-4DC4-B449-44CA073ACD1C}">
      <dgm:prSet/>
      <dgm:spPr/>
      <dgm:t>
        <a:bodyPr/>
        <a:lstStyle/>
        <a:p>
          <a:endParaRPr lang="en-US"/>
        </a:p>
      </dgm:t>
    </dgm:pt>
    <dgm:pt modelId="{4BAEE4E5-829C-43EF-A2AA-4BED6A4E71A5}">
      <dgm:prSet phldrT="[Text]"/>
      <dgm:spPr/>
      <dgm:t>
        <a:bodyPr/>
        <a:lstStyle/>
        <a:p>
          <a:endParaRPr lang="en-US" dirty="0"/>
        </a:p>
      </dgm:t>
    </dgm:pt>
    <dgm:pt modelId="{BC4D5287-A313-47AD-816A-B41A7AF64631}" type="parTrans" cxnId="{4D270909-3314-49E2-9108-ADB5760EEA77}">
      <dgm:prSet/>
      <dgm:spPr/>
      <dgm:t>
        <a:bodyPr/>
        <a:lstStyle/>
        <a:p>
          <a:endParaRPr lang="en-US"/>
        </a:p>
      </dgm:t>
    </dgm:pt>
    <dgm:pt modelId="{454D0383-317E-48B1-BCD3-BBAD507F57FA}" type="sibTrans" cxnId="{4D270909-3314-49E2-9108-ADB5760EEA77}">
      <dgm:prSet/>
      <dgm:spPr/>
      <dgm:t>
        <a:bodyPr/>
        <a:lstStyle/>
        <a:p>
          <a:endParaRPr lang="en-US"/>
        </a:p>
      </dgm:t>
    </dgm:pt>
    <dgm:pt modelId="{4CD60063-8A20-4C64-B5D6-A843CF5A24F2}">
      <dgm:prSet phldrT="[Text]"/>
      <dgm:spPr/>
      <dgm:t>
        <a:bodyPr/>
        <a:lstStyle/>
        <a:p>
          <a:r>
            <a:rPr lang="en-US" dirty="0" smtClean="0"/>
            <a:t>Feature Generation</a:t>
          </a:r>
          <a:endParaRPr lang="en-US" dirty="0"/>
        </a:p>
      </dgm:t>
    </dgm:pt>
    <dgm:pt modelId="{F6190BDE-E7F6-4078-B867-00F52962AD78}" type="parTrans" cxnId="{7FB05804-8A0F-43FD-89CF-0A73362B84C0}">
      <dgm:prSet/>
      <dgm:spPr/>
      <dgm:t>
        <a:bodyPr/>
        <a:lstStyle/>
        <a:p>
          <a:endParaRPr lang="en-US"/>
        </a:p>
      </dgm:t>
    </dgm:pt>
    <dgm:pt modelId="{8A6ABBBE-12FC-453E-94B7-AD610A1455C2}" type="sibTrans" cxnId="{7FB05804-8A0F-43FD-89CF-0A73362B84C0}">
      <dgm:prSet/>
      <dgm:spPr/>
      <dgm:t>
        <a:bodyPr/>
        <a:lstStyle/>
        <a:p>
          <a:endParaRPr lang="en-US"/>
        </a:p>
      </dgm:t>
    </dgm:pt>
    <dgm:pt modelId="{71858A63-8A3E-416D-B612-E0344BA403CA}">
      <dgm:prSet phldrT="[Text]"/>
      <dgm:spPr/>
      <dgm:t>
        <a:bodyPr/>
        <a:lstStyle/>
        <a:p>
          <a:endParaRPr lang="en-US" dirty="0"/>
        </a:p>
      </dgm:t>
    </dgm:pt>
    <dgm:pt modelId="{04DDE344-1956-42EC-BD62-23CC655690D1}" type="parTrans" cxnId="{29BDF696-F2CE-4D7F-8FAA-493025DA3F4F}">
      <dgm:prSet/>
      <dgm:spPr/>
      <dgm:t>
        <a:bodyPr/>
        <a:lstStyle/>
        <a:p>
          <a:endParaRPr lang="en-US"/>
        </a:p>
      </dgm:t>
    </dgm:pt>
    <dgm:pt modelId="{BF8271BA-B162-4958-B26A-2DC88EEFD4AD}" type="sibTrans" cxnId="{29BDF696-F2CE-4D7F-8FAA-493025DA3F4F}">
      <dgm:prSet/>
      <dgm:spPr/>
      <dgm:t>
        <a:bodyPr/>
        <a:lstStyle/>
        <a:p>
          <a:endParaRPr lang="en-US"/>
        </a:p>
      </dgm:t>
    </dgm:pt>
    <dgm:pt modelId="{4B63476A-4A69-4A9E-AC95-46BA3811F2BF}">
      <dgm:prSet phldrT="[Text]"/>
      <dgm:spPr/>
      <dgm:t>
        <a:bodyPr/>
        <a:lstStyle/>
        <a:p>
          <a:r>
            <a:rPr lang="en-US" dirty="0" smtClean="0"/>
            <a:t>Data Analysis</a:t>
          </a:r>
          <a:endParaRPr lang="en-US" dirty="0"/>
        </a:p>
      </dgm:t>
    </dgm:pt>
    <dgm:pt modelId="{A6D35F4C-5E6D-46ED-A769-579447C4C330}" type="parTrans" cxnId="{2615AEFC-7EA1-471B-889A-A3C5171AB949}">
      <dgm:prSet/>
      <dgm:spPr/>
      <dgm:t>
        <a:bodyPr/>
        <a:lstStyle/>
        <a:p>
          <a:endParaRPr lang="en-US"/>
        </a:p>
      </dgm:t>
    </dgm:pt>
    <dgm:pt modelId="{12CD94E9-C773-471C-B2CC-D6EB8CE9386E}" type="sibTrans" cxnId="{2615AEFC-7EA1-471B-889A-A3C5171AB949}">
      <dgm:prSet/>
      <dgm:spPr/>
      <dgm:t>
        <a:bodyPr/>
        <a:lstStyle/>
        <a:p>
          <a:endParaRPr lang="en-US"/>
        </a:p>
      </dgm:t>
    </dgm:pt>
    <dgm:pt modelId="{E189D6EC-94C6-48EF-92EF-E49287AE9A9F}">
      <dgm:prSet phldrT="[Text]"/>
      <dgm:spPr/>
      <dgm:t>
        <a:bodyPr/>
        <a:lstStyle/>
        <a:p>
          <a:endParaRPr lang="en-US" dirty="0"/>
        </a:p>
      </dgm:t>
    </dgm:pt>
    <dgm:pt modelId="{0169C31B-9CD5-4CFC-88F8-79960479A028}" type="parTrans" cxnId="{CCE32BE8-AF05-4FA4-A249-0B9DDABDE48C}">
      <dgm:prSet/>
      <dgm:spPr/>
      <dgm:t>
        <a:bodyPr/>
        <a:lstStyle/>
        <a:p>
          <a:endParaRPr lang="en-US"/>
        </a:p>
      </dgm:t>
    </dgm:pt>
    <dgm:pt modelId="{058C4B7A-96F8-4507-859F-7B2DB960EE0A}" type="sibTrans" cxnId="{CCE32BE8-AF05-4FA4-A249-0B9DDABDE48C}">
      <dgm:prSet/>
      <dgm:spPr/>
      <dgm:t>
        <a:bodyPr/>
        <a:lstStyle/>
        <a:p>
          <a:endParaRPr lang="en-US"/>
        </a:p>
      </dgm:t>
    </dgm:pt>
    <dgm:pt modelId="{8505E800-F3F1-4D5D-845B-0913404F759D}">
      <dgm:prSet phldrT="[Text]"/>
      <dgm:spPr/>
      <dgm:t>
        <a:bodyPr/>
        <a:lstStyle/>
        <a:p>
          <a:endParaRPr lang="en-US" dirty="0"/>
        </a:p>
      </dgm:t>
    </dgm:pt>
    <dgm:pt modelId="{386FC174-DFD7-4310-9010-23207D233760}" type="parTrans" cxnId="{BCFD8537-01AF-4D86-A9AB-2B67DB42054B}">
      <dgm:prSet/>
      <dgm:spPr/>
      <dgm:t>
        <a:bodyPr/>
        <a:lstStyle/>
        <a:p>
          <a:endParaRPr lang="en-US"/>
        </a:p>
      </dgm:t>
    </dgm:pt>
    <dgm:pt modelId="{A1786105-E8DA-4554-95BF-135E4B852B67}" type="sibTrans" cxnId="{BCFD8537-01AF-4D86-A9AB-2B67DB42054B}">
      <dgm:prSet/>
      <dgm:spPr/>
      <dgm:t>
        <a:bodyPr/>
        <a:lstStyle/>
        <a:p>
          <a:endParaRPr lang="en-US"/>
        </a:p>
      </dgm:t>
    </dgm:pt>
    <dgm:pt modelId="{D2E82F7D-852E-48E5-9EBE-2F2F735A3CAC}">
      <dgm:prSet phldrT="[Text]"/>
      <dgm:spPr/>
      <dgm:t>
        <a:bodyPr/>
        <a:lstStyle/>
        <a:p>
          <a:endParaRPr lang="en-US" dirty="0"/>
        </a:p>
      </dgm:t>
    </dgm:pt>
    <dgm:pt modelId="{386CB123-98E7-421C-A18E-04401CD49F9F}" type="parTrans" cxnId="{58600AE1-4CFD-43AA-9FB7-D81E6AAEDAAC}">
      <dgm:prSet/>
      <dgm:spPr/>
      <dgm:t>
        <a:bodyPr/>
        <a:lstStyle/>
        <a:p>
          <a:endParaRPr lang="en-US"/>
        </a:p>
      </dgm:t>
    </dgm:pt>
    <dgm:pt modelId="{5E4FD50D-7227-4FF5-8B34-218821FB6712}" type="sibTrans" cxnId="{58600AE1-4CFD-43AA-9FB7-D81E6AAEDAAC}">
      <dgm:prSet/>
      <dgm:spPr/>
      <dgm:t>
        <a:bodyPr/>
        <a:lstStyle/>
        <a:p>
          <a:endParaRPr lang="en-US"/>
        </a:p>
      </dgm:t>
    </dgm:pt>
    <dgm:pt modelId="{533BA540-FBBF-4933-919C-0BB41E51F7B6}">
      <dgm:prSet phldrT="[Text]"/>
      <dgm:spPr/>
      <dgm:t>
        <a:bodyPr/>
        <a:lstStyle/>
        <a:p>
          <a:endParaRPr lang="en-US" dirty="0"/>
        </a:p>
      </dgm:t>
    </dgm:pt>
    <dgm:pt modelId="{D29CBFF3-CDD2-4B3F-AAB6-365EF06007B6}" type="parTrans" cxnId="{82B0B5AC-F757-43CD-A7C7-77210277625D}">
      <dgm:prSet/>
      <dgm:spPr/>
      <dgm:t>
        <a:bodyPr/>
        <a:lstStyle/>
        <a:p>
          <a:endParaRPr lang="en-US"/>
        </a:p>
      </dgm:t>
    </dgm:pt>
    <dgm:pt modelId="{1DD767E1-DE40-478D-82E4-9650D545CE36}" type="sibTrans" cxnId="{82B0B5AC-F757-43CD-A7C7-77210277625D}">
      <dgm:prSet/>
      <dgm:spPr/>
      <dgm:t>
        <a:bodyPr/>
        <a:lstStyle/>
        <a:p>
          <a:endParaRPr lang="en-US"/>
        </a:p>
      </dgm:t>
    </dgm:pt>
    <dgm:pt modelId="{6049291C-5C3D-49EF-ADDA-8B04F9DF6F57}">
      <dgm:prSet phldrT="[Text]"/>
      <dgm:spPr/>
      <dgm:t>
        <a:bodyPr/>
        <a:lstStyle/>
        <a:p>
          <a:endParaRPr lang="en-US" dirty="0"/>
        </a:p>
      </dgm:t>
    </dgm:pt>
    <dgm:pt modelId="{50E8DCE9-DD42-47BD-91CD-9094AB5E90D0}" type="parTrans" cxnId="{F9B29E5C-D72B-439B-B52A-F9D6C49FA840}">
      <dgm:prSet/>
      <dgm:spPr/>
      <dgm:t>
        <a:bodyPr/>
        <a:lstStyle/>
        <a:p>
          <a:endParaRPr lang="en-US"/>
        </a:p>
      </dgm:t>
    </dgm:pt>
    <dgm:pt modelId="{800B5D4E-0763-469F-B602-E163C7208B75}" type="sibTrans" cxnId="{F9B29E5C-D72B-439B-B52A-F9D6C49FA840}">
      <dgm:prSet/>
      <dgm:spPr/>
      <dgm:t>
        <a:bodyPr/>
        <a:lstStyle/>
        <a:p>
          <a:endParaRPr lang="en-US"/>
        </a:p>
      </dgm:t>
    </dgm:pt>
    <dgm:pt modelId="{13E991E5-8357-4B42-98A7-157BC717C119}" type="pres">
      <dgm:prSet presAssocID="{3A5ABD58-B2B6-40B8-9913-0DE53DA48CF6}" presName="Name0" presStyleCnt="0">
        <dgm:presLayoutVars>
          <dgm:dir/>
          <dgm:animLvl val="lvl"/>
          <dgm:resizeHandles val="exact"/>
        </dgm:presLayoutVars>
      </dgm:prSet>
      <dgm:spPr/>
      <dgm:t>
        <a:bodyPr/>
        <a:lstStyle/>
        <a:p>
          <a:endParaRPr lang="en-US"/>
        </a:p>
      </dgm:t>
    </dgm:pt>
    <dgm:pt modelId="{C519BD7D-8E23-4C58-AA18-0F02BE9611DF}" type="pres">
      <dgm:prSet presAssocID="{52662EEB-9C0A-450E-8476-9CA1877335C9}" presName="composite" presStyleCnt="0"/>
      <dgm:spPr/>
    </dgm:pt>
    <dgm:pt modelId="{B44050A8-166B-4713-A512-F3C5FDE216A1}" type="pres">
      <dgm:prSet presAssocID="{52662EEB-9C0A-450E-8476-9CA1877335C9}" presName="parTx" presStyleLbl="alignNode1" presStyleIdx="0" presStyleCnt="3">
        <dgm:presLayoutVars>
          <dgm:chMax val="0"/>
          <dgm:chPref val="0"/>
          <dgm:bulletEnabled val="1"/>
        </dgm:presLayoutVars>
      </dgm:prSet>
      <dgm:spPr/>
      <dgm:t>
        <a:bodyPr/>
        <a:lstStyle/>
        <a:p>
          <a:endParaRPr lang="en-US"/>
        </a:p>
      </dgm:t>
    </dgm:pt>
    <dgm:pt modelId="{3E3E1329-8278-4953-8D46-8E616F345853}" type="pres">
      <dgm:prSet presAssocID="{52662EEB-9C0A-450E-8476-9CA1877335C9}" presName="desTx" presStyleLbl="alignAccFollowNode1" presStyleIdx="0" presStyleCnt="3">
        <dgm:presLayoutVars>
          <dgm:bulletEnabled val="1"/>
        </dgm:presLayoutVars>
      </dgm:prSet>
      <dgm:spPr/>
      <dgm:t>
        <a:bodyPr/>
        <a:lstStyle/>
        <a:p>
          <a:endParaRPr lang="en-US"/>
        </a:p>
      </dgm:t>
    </dgm:pt>
    <dgm:pt modelId="{92FE9690-86BF-4360-AEF4-574FE78A27AE}" type="pres">
      <dgm:prSet presAssocID="{1D99402A-AD7F-4D86-B7A7-10BD1FB0848F}" presName="space" presStyleCnt="0"/>
      <dgm:spPr/>
    </dgm:pt>
    <dgm:pt modelId="{4C81E023-CC4C-4305-9007-9C5A99D9E10C}" type="pres">
      <dgm:prSet presAssocID="{4CD60063-8A20-4C64-B5D6-A843CF5A24F2}" presName="composite" presStyleCnt="0"/>
      <dgm:spPr/>
    </dgm:pt>
    <dgm:pt modelId="{51B619FA-0FF1-4F79-923C-63D2ED411205}" type="pres">
      <dgm:prSet presAssocID="{4CD60063-8A20-4C64-B5D6-A843CF5A24F2}" presName="parTx" presStyleLbl="alignNode1" presStyleIdx="1" presStyleCnt="3">
        <dgm:presLayoutVars>
          <dgm:chMax val="0"/>
          <dgm:chPref val="0"/>
          <dgm:bulletEnabled val="1"/>
        </dgm:presLayoutVars>
      </dgm:prSet>
      <dgm:spPr/>
      <dgm:t>
        <a:bodyPr/>
        <a:lstStyle/>
        <a:p>
          <a:endParaRPr lang="en-US"/>
        </a:p>
      </dgm:t>
    </dgm:pt>
    <dgm:pt modelId="{494EADCF-217D-43D8-B596-0C7C686B32DC}" type="pres">
      <dgm:prSet presAssocID="{4CD60063-8A20-4C64-B5D6-A843CF5A24F2}" presName="desTx" presStyleLbl="alignAccFollowNode1" presStyleIdx="1" presStyleCnt="3">
        <dgm:presLayoutVars>
          <dgm:bulletEnabled val="1"/>
        </dgm:presLayoutVars>
      </dgm:prSet>
      <dgm:spPr/>
      <dgm:t>
        <a:bodyPr/>
        <a:lstStyle/>
        <a:p>
          <a:endParaRPr lang="en-US"/>
        </a:p>
      </dgm:t>
    </dgm:pt>
    <dgm:pt modelId="{D09A4756-077B-477E-A3EC-68ACBF473267}" type="pres">
      <dgm:prSet presAssocID="{8A6ABBBE-12FC-453E-94B7-AD610A1455C2}" presName="space" presStyleCnt="0"/>
      <dgm:spPr/>
    </dgm:pt>
    <dgm:pt modelId="{B55B04F2-C40D-41A7-9C92-D935868538D3}" type="pres">
      <dgm:prSet presAssocID="{4B63476A-4A69-4A9E-AC95-46BA3811F2BF}" presName="composite" presStyleCnt="0"/>
      <dgm:spPr/>
    </dgm:pt>
    <dgm:pt modelId="{9AA333C6-07E4-49F4-B44C-DA6E33FAB882}" type="pres">
      <dgm:prSet presAssocID="{4B63476A-4A69-4A9E-AC95-46BA3811F2BF}" presName="parTx" presStyleLbl="alignNode1" presStyleIdx="2" presStyleCnt="3">
        <dgm:presLayoutVars>
          <dgm:chMax val="0"/>
          <dgm:chPref val="0"/>
          <dgm:bulletEnabled val="1"/>
        </dgm:presLayoutVars>
      </dgm:prSet>
      <dgm:spPr/>
      <dgm:t>
        <a:bodyPr/>
        <a:lstStyle/>
        <a:p>
          <a:endParaRPr lang="en-US"/>
        </a:p>
      </dgm:t>
    </dgm:pt>
    <dgm:pt modelId="{933CD766-5173-40DD-A6C5-712ED3043F09}" type="pres">
      <dgm:prSet presAssocID="{4B63476A-4A69-4A9E-AC95-46BA3811F2BF}" presName="desTx" presStyleLbl="alignAccFollowNode1" presStyleIdx="2" presStyleCnt="3">
        <dgm:presLayoutVars>
          <dgm:bulletEnabled val="1"/>
        </dgm:presLayoutVars>
      </dgm:prSet>
      <dgm:spPr/>
      <dgm:t>
        <a:bodyPr/>
        <a:lstStyle/>
        <a:p>
          <a:endParaRPr lang="en-US"/>
        </a:p>
      </dgm:t>
    </dgm:pt>
  </dgm:ptLst>
  <dgm:cxnLst>
    <dgm:cxn modelId="{29BDF696-F2CE-4D7F-8FAA-493025DA3F4F}" srcId="{4CD60063-8A20-4C64-B5D6-A843CF5A24F2}" destId="{71858A63-8A3E-416D-B612-E0344BA403CA}" srcOrd="4" destOrd="0" parTransId="{04DDE344-1956-42EC-BD62-23CC655690D1}" sibTransId="{BF8271BA-B162-4958-B26A-2DC88EEFD4AD}"/>
    <dgm:cxn modelId="{F9B29E5C-D72B-439B-B52A-F9D6C49FA840}" srcId="{4CD60063-8A20-4C64-B5D6-A843CF5A24F2}" destId="{6049291C-5C3D-49EF-ADDA-8B04F9DF6F57}" srcOrd="3" destOrd="0" parTransId="{50E8DCE9-DD42-47BD-91CD-9094AB5E90D0}" sibTransId="{800B5D4E-0763-469F-B602-E163C7208B75}"/>
    <dgm:cxn modelId="{CC7B70CE-6A4E-48F5-AF5B-DAC8390ACCB4}" type="presOf" srcId="{71858A63-8A3E-416D-B612-E0344BA403CA}" destId="{494EADCF-217D-43D8-B596-0C7C686B32DC}" srcOrd="0" destOrd="4" presId="urn:microsoft.com/office/officeart/2005/8/layout/hList1"/>
    <dgm:cxn modelId="{307224DA-047C-487B-85CE-87A4FD57CC06}" type="presOf" srcId="{3A5ABD58-B2B6-40B8-9913-0DE53DA48CF6}" destId="{13E991E5-8357-4B42-98A7-157BC717C119}" srcOrd="0" destOrd="0" presId="urn:microsoft.com/office/officeart/2005/8/layout/hList1"/>
    <dgm:cxn modelId="{4D270909-3314-49E2-9108-ADB5760EEA77}" srcId="{52662EEB-9C0A-450E-8476-9CA1877335C9}" destId="{4BAEE4E5-829C-43EF-A2AA-4BED6A4E71A5}" srcOrd="0" destOrd="0" parTransId="{BC4D5287-A313-47AD-816A-B41A7AF64631}" sibTransId="{454D0383-317E-48B1-BCD3-BBAD507F57FA}"/>
    <dgm:cxn modelId="{22E9C82F-4395-479E-90A6-E01F12FD9E57}" type="presOf" srcId="{6049291C-5C3D-49EF-ADDA-8B04F9DF6F57}" destId="{494EADCF-217D-43D8-B596-0C7C686B32DC}" srcOrd="0" destOrd="3" presId="urn:microsoft.com/office/officeart/2005/8/layout/hList1"/>
    <dgm:cxn modelId="{9C3B6BF4-4331-4675-9E6B-43B712E0169A}" type="presOf" srcId="{52662EEB-9C0A-450E-8476-9CA1877335C9}" destId="{B44050A8-166B-4713-A512-F3C5FDE216A1}" srcOrd="0" destOrd="0" presId="urn:microsoft.com/office/officeart/2005/8/layout/hList1"/>
    <dgm:cxn modelId="{6FFEF9CF-8ABF-4CAB-800D-F3B48320A03B}" type="presOf" srcId="{D2E82F7D-852E-48E5-9EBE-2F2F735A3CAC}" destId="{494EADCF-217D-43D8-B596-0C7C686B32DC}" srcOrd="0" destOrd="1" presId="urn:microsoft.com/office/officeart/2005/8/layout/hList1"/>
    <dgm:cxn modelId="{28D70D62-A5F3-4DC4-B449-44CA073ACD1C}" srcId="{3A5ABD58-B2B6-40B8-9913-0DE53DA48CF6}" destId="{52662EEB-9C0A-450E-8476-9CA1877335C9}" srcOrd="0" destOrd="0" parTransId="{088E38C3-EAA8-471A-82EB-679869E0125C}" sibTransId="{1D99402A-AD7F-4D86-B7A7-10BD1FB0848F}"/>
    <dgm:cxn modelId="{58600AE1-4CFD-43AA-9FB7-D81E6AAEDAAC}" srcId="{4CD60063-8A20-4C64-B5D6-A843CF5A24F2}" destId="{D2E82F7D-852E-48E5-9EBE-2F2F735A3CAC}" srcOrd="1" destOrd="0" parTransId="{386CB123-98E7-421C-A18E-04401CD49F9F}" sibTransId="{5E4FD50D-7227-4FF5-8B34-218821FB6712}"/>
    <dgm:cxn modelId="{C2ACAAE9-BE13-47BB-AEE7-0F21A14FD09C}" type="presOf" srcId="{4CD60063-8A20-4C64-B5D6-A843CF5A24F2}" destId="{51B619FA-0FF1-4F79-923C-63D2ED411205}" srcOrd="0" destOrd="0" presId="urn:microsoft.com/office/officeart/2005/8/layout/hList1"/>
    <dgm:cxn modelId="{A2FCA19D-74F0-4B5C-A308-53B4CD6D1D5F}" type="presOf" srcId="{533BA540-FBBF-4933-919C-0BB41E51F7B6}" destId="{494EADCF-217D-43D8-B596-0C7C686B32DC}" srcOrd="0" destOrd="2" presId="urn:microsoft.com/office/officeart/2005/8/layout/hList1"/>
    <dgm:cxn modelId="{EB793AF5-1F84-4772-B535-DA2E9D738D7F}" type="presOf" srcId="{4BAEE4E5-829C-43EF-A2AA-4BED6A4E71A5}" destId="{3E3E1329-8278-4953-8D46-8E616F345853}" srcOrd="0" destOrd="0" presId="urn:microsoft.com/office/officeart/2005/8/layout/hList1"/>
    <dgm:cxn modelId="{CCE32BE8-AF05-4FA4-A249-0B9DDABDE48C}" srcId="{4B63476A-4A69-4A9E-AC95-46BA3811F2BF}" destId="{E189D6EC-94C6-48EF-92EF-E49287AE9A9F}" srcOrd="0" destOrd="0" parTransId="{0169C31B-9CD5-4CFC-88F8-79960479A028}" sibTransId="{058C4B7A-96F8-4507-859F-7B2DB960EE0A}"/>
    <dgm:cxn modelId="{2615AEFC-7EA1-471B-889A-A3C5171AB949}" srcId="{3A5ABD58-B2B6-40B8-9913-0DE53DA48CF6}" destId="{4B63476A-4A69-4A9E-AC95-46BA3811F2BF}" srcOrd="2" destOrd="0" parTransId="{A6D35F4C-5E6D-46ED-A769-579447C4C330}" sibTransId="{12CD94E9-C773-471C-B2CC-D6EB8CE9386E}"/>
    <dgm:cxn modelId="{BCFD8537-01AF-4D86-A9AB-2B67DB42054B}" srcId="{4CD60063-8A20-4C64-B5D6-A843CF5A24F2}" destId="{8505E800-F3F1-4D5D-845B-0913404F759D}" srcOrd="0" destOrd="0" parTransId="{386FC174-DFD7-4310-9010-23207D233760}" sibTransId="{A1786105-E8DA-4554-95BF-135E4B852B67}"/>
    <dgm:cxn modelId="{7FB05804-8A0F-43FD-89CF-0A73362B84C0}" srcId="{3A5ABD58-B2B6-40B8-9913-0DE53DA48CF6}" destId="{4CD60063-8A20-4C64-B5D6-A843CF5A24F2}" srcOrd="1" destOrd="0" parTransId="{F6190BDE-E7F6-4078-B867-00F52962AD78}" sibTransId="{8A6ABBBE-12FC-453E-94B7-AD610A1455C2}"/>
    <dgm:cxn modelId="{82B0B5AC-F757-43CD-A7C7-77210277625D}" srcId="{4CD60063-8A20-4C64-B5D6-A843CF5A24F2}" destId="{533BA540-FBBF-4933-919C-0BB41E51F7B6}" srcOrd="2" destOrd="0" parTransId="{D29CBFF3-CDD2-4B3F-AAB6-365EF06007B6}" sibTransId="{1DD767E1-DE40-478D-82E4-9650D545CE36}"/>
    <dgm:cxn modelId="{D181F760-B38A-4289-84A0-CA71EAE75444}" type="presOf" srcId="{E189D6EC-94C6-48EF-92EF-E49287AE9A9F}" destId="{933CD766-5173-40DD-A6C5-712ED3043F09}" srcOrd="0" destOrd="0" presId="urn:microsoft.com/office/officeart/2005/8/layout/hList1"/>
    <dgm:cxn modelId="{17119CCF-359C-43CF-A854-35027A69E62B}" type="presOf" srcId="{8505E800-F3F1-4D5D-845B-0913404F759D}" destId="{494EADCF-217D-43D8-B596-0C7C686B32DC}" srcOrd="0" destOrd="0" presId="urn:microsoft.com/office/officeart/2005/8/layout/hList1"/>
    <dgm:cxn modelId="{4012896C-B1AA-46CD-A109-4D4EB54DA29A}" type="presOf" srcId="{4B63476A-4A69-4A9E-AC95-46BA3811F2BF}" destId="{9AA333C6-07E4-49F4-B44C-DA6E33FAB882}" srcOrd="0" destOrd="0" presId="urn:microsoft.com/office/officeart/2005/8/layout/hList1"/>
    <dgm:cxn modelId="{5D64C5E1-71DD-4861-90A5-181C3AD46536}" type="presParOf" srcId="{13E991E5-8357-4B42-98A7-157BC717C119}" destId="{C519BD7D-8E23-4C58-AA18-0F02BE9611DF}" srcOrd="0" destOrd="0" presId="urn:microsoft.com/office/officeart/2005/8/layout/hList1"/>
    <dgm:cxn modelId="{0B7140F9-BF14-438A-AEAD-06BA1DEC26AC}" type="presParOf" srcId="{C519BD7D-8E23-4C58-AA18-0F02BE9611DF}" destId="{B44050A8-166B-4713-A512-F3C5FDE216A1}" srcOrd="0" destOrd="0" presId="urn:microsoft.com/office/officeart/2005/8/layout/hList1"/>
    <dgm:cxn modelId="{27A3B4D3-BA3C-4AA9-A8F7-999E283F3772}" type="presParOf" srcId="{C519BD7D-8E23-4C58-AA18-0F02BE9611DF}" destId="{3E3E1329-8278-4953-8D46-8E616F345853}" srcOrd="1" destOrd="0" presId="urn:microsoft.com/office/officeart/2005/8/layout/hList1"/>
    <dgm:cxn modelId="{AC2112E1-3A01-4304-8C76-5505814D611D}" type="presParOf" srcId="{13E991E5-8357-4B42-98A7-157BC717C119}" destId="{92FE9690-86BF-4360-AEF4-574FE78A27AE}" srcOrd="1" destOrd="0" presId="urn:microsoft.com/office/officeart/2005/8/layout/hList1"/>
    <dgm:cxn modelId="{F8FAA3ED-E251-451B-BD11-5239F6B51855}" type="presParOf" srcId="{13E991E5-8357-4B42-98A7-157BC717C119}" destId="{4C81E023-CC4C-4305-9007-9C5A99D9E10C}" srcOrd="2" destOrd="0" presId="urn:microsoft.com/office/officeart/2005/8/layout/hList1"/>
    <dgm:cxn modelId="{514678EB-C378-4FC1-8EDB-C472DB1F754D}" type="presParOf" srcId="{4C81E023-CC4C-4305-9007-9C5A99D9E10C}" destId="{51B619FA-0FF1-4F79-923C-63D2ED411205}" srcOrd="0" destOrd="0" presId="urn:microsoft.com/office/officeart/2005/8/layout/hList1"/>
    <dgm:cxn modelId="{74D2B3F4-4577-4FD1-84F8-CC9526759B5A}" type="presParOf" srcId="{4C81E023-CC4C-4305-9007-9C5A99D9E10C}" destId="{494EADCF-217D-43D8-B596-0C7C686B32DC}" srcOrd="1" destOrd="0" presId="urn:microsoft.com/office/officeart/2005/8/layout/hList1"/>
    <dgm:cxn modelId="{3987ADA0-FA2E-4DF6-A282-53A7828CC570}" type="presParOf" srcId="{13E991E5-8357-4B42-98A7-157BC717C119}" destId="{D09A4756-077B-477E-A3EC-68ACBF473267}" srcOrd="3" destOrd="0" presId="urn:microsoft.com/office/officeart/2005/8/layout/hList1"/>
    <dgm:cxn modelId="{1B99A419-D5D3-48B5-A352-EAB3C91EBD57}" type="presParOf" srcId="{13E991E5-8357-4B42-98A7-157BC717C119}" destId="{B55B04F2-C40D-41A7-9C92-D935868538D3}" srcOrd="4" destOrd="0" presId="urn:microsoft.com/office/officeart/2005/8/layout/hList1"/>
    <dgm:cxn modelId="{29BC5DBE-6945-492C-8E01-755B89238BFE}" type="presParOf" srcId="{B55B04F2-C40D-41A7-9C92-D935868538D3}" destId="{9AA333C6-07E4-49F4-B44C-DA6E33FAB882}" srcOrd="0" destOrd="0" presId="urn:microsoft.com/office/officeart/2005/8/layout/hList1"/>
    <dgm:cxn modelId="{5BAA9B28-B94F-4F05-9590-BE957308ACCC}" type="presParOf" srcId="{B55B04F2-C40D-41A7-9C92-D935868538D3}" destId="{933CD766-5173-40DD-A6C5-712ED3043F09}"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4050A8-166B-4713-A512-F3C5FDE216A1}">
      <dsp:nvSpPr>
        <dsp:cNvPr id="0" name=""/>
        <dsp:cNvSpPr/>
      </dsp:nvSpPr>
      <dsp:spPr>
        <a:xfrm>
          <a:off x="1905" y="723217"/>
          <a:ext cx="1857374" cy="7235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Pre-processing</a:t>
          </a:r>
          <a:endParaRPr lang="en-US" sz="1500" kern="1200" dirty="0"/>
        </a:p>
      </dsp:txBody>
      <dsp:txXfrm>
        <a:off x="1905" y="723217"/>
        <a:ext cx="1857374" cy="723515"/>
      </dsp:txXfrm>
    </dsp:sp>
    <dsp:sp modelId="{3E3E1329-8278-4953-8D46-8E616F345853}">
      <dsp:nvSpPr>
        <dsp:cNvPr id="0" name=""/>
        <dsp:cNvSpPr/>
      </dsp:nvSpPr>
      <dsp:spPr>
        <a:xfrm>
          <a:off x="1905" y="1446732"/>
          <a:ext cx="1857374" cy="189405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US" sz="1500" kern="1200" dirty="0"/>
        </a:p>
      </dsp:txBody>
      <dsp:txXfrm>
        <a:off x="1905" y="1446732"/>
        <a:ext cx="1857374" cy="1894050"/>
      </dsp:txXfrm>
    </dsp:sp>
    <dsp:sp modelId="{51B619FA-0FF1-4F79-923C-63D2ED411205}">
      <dsp:nvSpPr>
        <dsp:cNvPr id="0" name=""/>
        <dsp:cNvSpPr/>
      </dsp:nvSpPr>
      <dsp:spPr>
        <a:xfrm>
          <a:off x="2119312" y="723217"/>
          <a:ext cx="1857374" cy="7235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Feature Generation</a:t>
          </a:r>
          <a:endParaRPr lang="en-US" sz="1500" kern="1200" dirty="0"/>
        </a:p>
      </dsp:txBody>
      <dsp:txXfrm>
        <a:off x="2119312" y="723217"/>
        <a:ext cx="1857374" cy="723515"/>
      </dsp:txXfrm>
    </dsp:sp>
    <dsp:sp modelId="{494EADCF-217D-43D8-B596-0C7C686B32DC}">
      <dsp:nvSpPr>
        <dsp:cNvPr id="0" name=""/>
        <dsp:cNvSpPr/>
      </dsp:nvSpPr>
      <dsp:spPr>
        <a:xfrm>
          <a:off x="2119312" y="1446732"/>
          <a:ext cx="1857374" cy="189405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endParaRPr lang="en-US" sz="1500" kern="1200" dirty="0"/>
        </a:p>
        <a:p>
          <a:pPr marL="114300" lvl="1" indent="-114300" algn="l" defTabSz="666750">
            <a:lnSpc>
              <a:spcPct val="90000"/>
            </a:lnSpc>
            <a:spcBef>
              <a:spcPct val="0"/>
            </a:spcBef>
            <a:spcAft>
              <a:spcPct val="15000"/>
            </a:spcAft>
            <a:buChar char="••"/>
          </a:pPr>
          <a:endParaRPr lang="en-US" sz="1500" kern="1200" dirty="0"/>
        </a:p>
      </dsp:txBody>
      <dsp:txXfrm>
        <a:off x="2119312" y="1446732"/>
        <a:ext cx="1857374" cy="1894050"/>
      </dsp:txXfrm>
    </dsp:sp>
    <dsp:sp modelId="{9AA333C6-07E4-49F4-B44C-DA6E33FAB882}">
      <dsp:nvSpPr>
        <dsp:cNvPr id="0" name=""/>
        <dsp:cNvSpPr/>
      </dsp:nvSpPr>
      <dsp:spPr>
        <a:xfrm>
          <a:off x="4236719" y="723217"/>
          <a:ext cx="1857374" cy="723515"/>
        </a:xfrm>
        <a:prstGeom prst="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1">
          <a:scrgbClr r="0" g="0" b="0"/>
        </a:lnRef>
        <a:fillRef idx="3">
          <a:scrgbClr r="0" g="0" b="0"/>
        </a:fillRef>
        <a:effectRef idx="3">
          <a:scrgbClr r="0" g="0" b="0"/>
        </a:effectRef>
        <a:fontRef idx="minor">
          <a:schemeClr val="lt1"/>
        </a:fontRef>
      </dsp:style>
      <dsp:txBody>
        <a:bodyPr spcFirstLastPara="0" vert="horz" wrap="square" lIns="106680" tIns="60960" rIns="106680" bIns="60960" numCol="1" spcCol="1270" anchor="ctr" anchorCtr="0">
          <a:noAutofit/>
        </a:bodyPr>
        <a:lstStyle/>
        <a:p>
          <a:pPr lvl="0" algn="ctr" defTabSz="666750">
            <a:lnSpc>
              <a:spcPct val="90000"/>
            </a:lnSpc>
            <a:spcBef>
              <a:spcPct val="0"/>
            </a:spcBef>
            <a:spcAft>
              <a:spcPct val="35000"/>
            </a:spcAft>
          </a:pPr>
          <a:r>
            <a:rPr lang="en-US" sz="1500" kern="1200" dirty="0" smtClean="0"/>
            <a:t>Data Analysis</a:t>
          </a:r>
          <a:endParaRPr lang="en-US" sz="1500" kern="1200" dirty="0"/>
        </a:p>
      </dsp:txBody>
      <dsp:txXfrm>
        <a:off x="4236719" y="723217"/>
        <a:ext cx="1857374" cy="723515"/>
      </dsp:txXfrm>
    </dsp:sp>
    <dsp:sp modelId="{933CD766-5173-40DD-A6C5-712ED3043F09}">
      <dsp:nvSpPr>
        <dsp:cNvPr id="0" name=""/>
        <dsp:cNvSpPr/>
      </dsp:nvSpPr>
      <dsp:spPr>
        <a:xfrm>
          <a:off x="4236719" y="1446732"/>
          <a:ext cx="1857374" cy="1894050"/>
        </a:xfrm>
        <a:prstGeom prst="rect">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80010" tIns="80010" rIns="106680" bIns="120015" numCol="1" spcCol="1270" anchor="t" anchorCtr="0">
          <a:noAutofit/>
        </a:bodyPr>
        <a:lstStyle/>
        <a:p>
          <a:pPr marL="114300" lvl="1" indent="-114300" algn="l" defTabSz="666750">
            <a:lnSpc>
              <a:spcPct val="90000"/>
            </a:lnSpc>
            <a:spcBef>
              <a:spcPct val="0"/>
            </a:spcBef>
            <a:spcAft>
              <a:spcPct val="15000"/>
            </a:spcAft>
            <a:buChar char="••"/>
          </a:pPr>
          <a:endParaRPr lang="en-US" sz="1500" kern="1200" dirty="0"/>
        </a:p>
      </dsp:txBody>
      <dsp:txXfrm>
        <a:off x="4236719" y="1446732"/>
        <a:ext cx="1857374" cy="189405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1D1FC05-C612-49F6-83CB-BA3655AD8E32}" type="datetimeFigureOut">
              <a:rPr lang="en-CA" smtClean="0"/>
              <a:t>22/01/2020</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C3CFF11-3D7F-4148-B2BE-76BE8A81CE80}" type="slidenum">
              <a:rPr lang="en-CA" smtClean="0"/>
              <a:t>‹#›</a:t>
            </a:fld>
            <a:endParaRPr lang="en-CA"/>
          </a:p>
        </p:txBody>
      </p:sp>
    </p:spTree>
    <p:extLst>
      <p:ext uri="{BB962C8B-B14F-4D97-AF65-F5344CB8AC3E}">
        <p14:creationId xmlns:p14="http://schemas.microsoft.com/office/powerpoint/2010/main" val="587331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80D8695-3E12-4AE6-B4DA-0974D91A03C9}" type="datetimeFigureOut">
              <a:rPr lang="en-CA" smtClean="0"/>
              <a:t>22/01/2020</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CC88B78-B4C9-48C7-A1D2-CD70D2DA78F3}" type="slidenum">
              <a:rPr lang="en-CA" smtClean="0"/>
              <a:t>‹#›</a:t>
            </a:fld>
            <a:endParaRPr lang="en-CA"/>
          </a:p>
        </p:txBody>
      </p:sp>
    </p:spTree>
    <p:extLst>
      <p:ext uri="{BB962C8B-B14F-4D97-AF65-F5344CB8AC3E}">
        <p14:creationId xmlns:p14="http://schemas.microsoft.com/office/powerpoint/2010/main" val="1273976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Cover (gradient)">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ctrTitle" hasCustomPrompt="1"/>
          </p:nvPr>
        </p:nvSpPr>
        <p:spPr>
          <a:xfrm>
            <a:off x="395288" y="4149080"/>
            <a:ext cx="8361362" cy="1721621"/>
          </a:xfrm>
        </p:spPr>
        <p:txBody>
          <a:bodyPr anchor="ctr" anchorCtr="0"/>
          <a:lstStyle>
            <a:lvl1pPr>
              <a:lnSpc>
                <a:spcPts val="4800"/>
              </a:lnSpc>
              <a:defRPr sz="4000" b="0" spc="-30" baseline="0">
                <a:solidFill>
                  <a:schemeClr val="bg1"/>
                </a:solidFill>
              </a:defRPr>
            </a:lvl1pPr>
          </a:lstStyle>
          <a:p>
            <a:r>
              <a:rPr lang="en-CA" dirty="0" smtClean="0"/>
              <a:t>Click to Edit Title</a:t>
            </a:r>
          </a:p>
        </p:txBody>
      </p:sp>
      <p:sp>
        <p:nvSpPr>
          <p:cNvPr id="3" name="Subtitle 2"/>
          <p:cNvSpPr>
            <a:spLocks noGrp="1"/>
          </p:cNvSpPr>
          <p:nvPr>
            <p:ph type="subTitle" idx="1" hasCustomPrompt="1"/>
          </p:nvPr>
        </p:nvSpPr>
        <p:spPr>
          <a:xfrm>
            <a:off x="395288" y="5884434"/>
            <a:ext cx="8361362" cy="269595"/>
          </a:xfrm>
        </p:spPr>
        <p:txBody>
          <a:bodyPr/>
          <a:lstStyle>
            <a:lvl1pPr marL="0" indent="0" algn="l">
              <a:lnSpc>
                <a:spcPts val="2400"/>
              </a:lnSpc>
              <a:buNone/>
              <a:defRPr sz="2400" cap="all" spc="-3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date</a:t>
            </a:r>
            <a:endParaRPr lang="en-CA" dirty="0"/>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96181" y="0"/>
            <a:ext cx="3151638" cy="2167132"/>
          </a:xfrm>
          <a:prstGeom prst="rect">
            <a:avLst/>
          </a:prstGeom>
        </p:spPr>
      </p:pic>
      <p:sp>
        <p:nvSpPr>
          <p:cNvPr id="6" name="TextBox 5"/>
          <p:cNvSpPr txBox="1"/>
          <p:nvPr userDrawn="1"/>
        </p:nvSpPr>
        <p:spPr>
          <a:xfrm>
            <a:off x="121638" y="6477000"/>
            <a:ext cx="1463862" cy="430887"/>
          </a:xfrm>
          <a:prstGeom prst="rect">
            <a:avLst/>
          </a:prstGeom>
          <a:noFill/>
        </p:spPr>
        <p:txBody>
          <a:bodyPr wrap="none" rtlCol="0">
            <a:spAutoFit/>
          </a:bodyPr>
          <a:lstStyle/>
          <a:p>
            <a:r>
              <a:rPr lang="en-US" sz="1100" dirty="0" smtClean="0">
                <a:solidFill>
                  <a:schemeClr val="bg1"/>
                </a:solidFill>
              </a:rPr>
              <a:t>AVIAGE SYSTEMS </a:t>
            </a:r>
          </a:p>
          <a:p>
            <a:r>
              <a:rPr lang="en-US" sz="1100" dirty="0" smtClean="0">
                <a:solidFill>
                  <a:schemeClr val="bg1"/>
                </a:solidFill>
              </a:rPr>
              <a:t>CONFIDENTIAL</a:t>
            </a:r>
            <a:endParaRPr lang="en-US" sz="900" dirty="0">
              <a:solidFill>
                <a:schemeClr val="bg1"/>
              </a:solidFill>
              <a:latin typeface="Arial" panose="020B0604020202020204" pitchFamily="34" charset="0"/>
              <a:cs typeface="Arial" panose="020B0604020202020204" pitchFamily="34" charset="0"/>
            </a:endParaRPr>
          </a:p>
        </p:txBody>
      </p:sp>
      <p:sp>
        <p:nvSpPr>
          <p:cNvPr id="9" name="TextBox 8"/>
          <p:cNvSpPr txBox="1"/>
          <p:nvPr userDrawn="1"/>
        </p:nvSpPr>
        <p:spPr>
          <a:xfrm>
            <a:off x="1907704" y="6351711"/>
            <a:ext cx="6702059" cy="461665"/>
          </a:xfrm>
          <a:prstGeom prst="rect">
            <a:avLst/>
          </a:prstGeom>
          <a:noFill/>
        </p:spPr>
        <p:txBody>
          <a:bodyPr wrap="square" rtlCol="0" anchor="ctr">
            <a:spAutoFit/>
          </a:bodyPr>
          <a:lstStyle/>
          <a:p>
            <a:r>
              <a:rPr lang="en-US" sz="600" dirty="0" smtClean="0">
                <a:solidFill>
                  <a:schemeClr val="bg1"/>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bg1"/>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Tree>
    <p:extLst>
      <p:ext uri="{BB962C8B-B14F-4D97-AF65-F5344CB8AC3E}">
        <p14:creationId xmlns:p14="http://schemas.microsoft.com/office/powerpoint/2010/main" val="1728701080"/>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ltLang="zh-CN" dirty="0" smtClean="0"/>
              <a:t>Click to Edit Title</a:t>
            </a:r>
            <a:endParaRPr lang="en-CA" dirty="0"/>
          </a:p>
        </p:txBody>
      </p:sp>
      <p:cxnSp>
        <p:nvCxnSpPr>
          <p:cNvPr id="8" name="Straight Connector 7"/>
          <p:cNvCxnSpPr/>
          <p:nvPr userDrawn="1"/>
        </p:nvCxnSpPr>
        <p:spPr>
          <a:xfrm>
            <a:off x="395288" y="1020462"/>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84530" y="6356258"/>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 Placeholder 16"/>
          <p:cNvSpPr>
            <a:spLocks noGrp="1"/>
          </p:cNvSpPr>
          <p:nvPr>
            <p:ph type="body" sz="quarter" idx="16" hasCustomPrompt="1"/>
          </p:nvPr>
        </p:nvSpPr>
        <p:spPr>
          <a:xfrm>
            <a:off x="4674376" y="1721222"/>
            <a:ext cx="4050000" cy="4387767"/>
          </a:xfrm>
        </p:spPr>
        <p:txBody>
          <a:bodyPr/>
          <a:lstStyle>
            <a:lvl1pPr marL="285750" indent="-285750">
              <a:lnSpc>
                <a:spcPts val="1600"/>
              </a:lnSpc>
              <a:buFont typeface="Arial" panose="020B0604020202020204" pitchFamily="34" charset="0"/>
              <a:buChar char="•"/>
              <a:defRPr lang="en-US" sz="1600" cap="none" baseline="0" dirty="0" smtClean="0"/>
            </a:lvl1pPr>
            <a:lvl2pPr marL="560070" indent="-285750">
              <a:lnSpc>
                <a:spcPts val="1600"/>
              </a:lnSpc>
              <a:buFont typeface="Arial" panose="020B0604020202020204" pitchFamily="34" charset="0"/>
              <a:buChar char="•"/>
              <a:defRPr lang="en-US" sz="1400" dirty="0" smtClean="0">
                <a:solidFill>
                  <a:schemeClr val="tx1"/>
                </a:solidFill>
              </a:defRPr>
            </a:lvl2pPr>
            <a:lvl3pPr marL="720090" indent="-171450">
              <a:lnSpc>
                <a:spcPts val="1600"/>
              </a:lnSpc>
              <a:spcBef>
                <a:spcPts val="0"/>
              </a:spcBef>
              <a:buFont typeface="Arial" panose="020B0604020202020204" pitchFamily="34" charset="0"/>
              <a:buChar char="•"/>
              <a:defRPr lang="en-US" sz="1200" kern="1200" spc="-30" baseline="0" dirty="0" smtClean="0">
                <a:solidFill>
                  <a:schemeClr val="tx1"/>
                </a:solidFill>
                <a:latin typeface="+mn-lt"/>
                <a:ea typeface="+mn-ea"/>
                <a:cs typeface="+mn-cs"/>
              </a:defRPr>
            </a:lvl3pPr>
            <a:lvl4pPr marL="994410" indent="-171450">
              <a:lnSpc>
                <a:spcPts val="1600"/>
              </a:lnSpc>
              <a:spcBef>
                <a:spcPts val="0"/>
              </a:spcBef>
              <a:buFont typeface="Arial" panose="020B0604020202020204" pitchFamily="34" charset="0"/>
              <a:buChar char="•"/>
              <a:defRPr lang="en-US" sz="1000" kern="1200" spc="-30" baseline="0" dirty="0" smtClean="0">
                <a:solidFill>
                  <a:schemeClr val="tx1"/>
                </a:solidFill>
                <a:latin typeface="+mn-lt"/>
                <a:ea typeface="+mn-ea"/>
                <a:cs typeface="+mn-cs"/>
              </a:defRPr>
            </a:lvl4pPr>
          </a:lstStyle>
          <a:p>
            <a:pPr lvl="0"/>
            <a:r>
              <a:rPr lang="en-US" dirty="0" smtClean="0"/>
              <a:t>First level text</a:t>
            </a:r>
          </a:p>
          <a:p>
            <a:pPr lvl="1"/>
            <a:r>
              <a:rPr lang="en-US" dirty="0" smtClean="0"/>
              <a:t>Second level text</a:t>
            </a:r>
          </a:p>
          <a:p>
            <a:pPr lvl="2"/>
            <a:r>
              <a:rPr lang="en-US" dirty="0" smtClean="0"/>
              <a:t>Third level text</a:t>
            </a:r>
          </a:p>
          <a:p>
            <a:pPr lvl="3"/>
            <a:r>
              <a:rPr lang="en-US" dirty="0" smtClean="0"/>
              <a:t>Forth level text</a:t>
            </a:r>
          </a:p>
        </p:txBody>
      </p:sp>
      <p:sp>
        <p:nvSpPr>
          <p:cNvPr id="21" name="Text Placeholder 20"/>
          <p:cNvSpPr>
            <a:spLocks noGrp="1"/>
          </p:cNvSpPr>
          <p:nvPr>
            <p:ph type="body" sz="quarter" idx="17" hasCustomPrompt="1"/>
          </p:nvPr>
        </p:nvSpPr>
        <p:spPr>
          <a:xfrm>
            <a:off x="384175" y="1268413"/>
            <a:ext cx="4086000" cy="431800"/>
          </a:xfrm>
        </p:spPr>
        <p:txBody>
          <a:bodyPr/>
          <a:lstStyle>
            <a:lvl1pPr>
              <a:defRPr/>
            </a:lvl1pPr>
          </a:lstStyle>
          <a:p>
            <a:pPr lvl="0"/>
            <a:r>
              <a:rPr lang="en-US" dirty="0" smtClean="0"/>
              <a:t>Click to edit subtitle</a:t>
            </a:r>
          </a:p>
        </p:txBody>
      </p:sp>
      <p:sp>
        <p:nvSpPr>
          <p:cNvPr id="24" name="Text Placeholder 16"/>
          <p:cNvSpPr>
            <a:spLocks noGrp="1"/>
          </p:cNvSpPr>
          <p:nvPr>
            <p:ph type="body" sz="quarter" idx="18" hasCustomPrompt="1"/>
          </p:nvPr>
        </p:nvSpPr>
        <p:spPr>
          <a:xfrm>
            <a:off x="395288" y="1721222"/>
            <a:ext cx="4050000" cy="4387767"/>
          </a:xfrm>
        </p:spPr>
        <p:txBody>
          <a:bodyPr/>
          <a:lstStyle>
            <a:lvl1pPr marL="285750" indent="-285750">
              <a:lnSpc>
                <a:spcPts val="1600"/>
              </a:lnSpc>
              <a:buFont typeface="Arial" panose="020B0604020202020204" pitchFamily="34" charset="0"/>
              <a:buChar char="•"/>
              <a:defRPr lang="en-US" sz="1600" cap="none" baseline="0" dirty="0" smtClean="0"/>
            </a:lvl1pPr>
            <a:lvl2pPr marL="560070" indent="-285750">
              <a:lnSpc>
                <a:spcPts val="1600"/>
              </a:lnSpc>
              <a:buFont typeface="Arial" panose="020B0604020202020204" pitchFamily="34" charset="0"/>
              <a:buChar char="•"/>
              <a:defRPr lang="en-US" sz="1400" spc="-10" baseline="0" dirty="0" smtClean="0">
                <a:solidFill>
                  <a:schemeClr val="tx1"/>
                </a:solidFill>
              </a:defRPr>
            </a:lvl2pPr>
            <a:lvl3pPr marL="720090" indent="-171450">
              <a:lnSpc>
                <a:spcPts val="1600"/>
              </a:lnSpc>
              <a:spcBef>
                <a:spcPts val="0"/>
              </a:spcBef>
              <a:buFont typeface="Arial" panose="020B0604020202020204" pitchFamily="34" charset="0"/>
              <a:buChar char="•"/>
              <a:defRPr lang="en-US" sz="1200" kern="1200" spc="-10" baseline="0" dirty="0" smtClean="0">
                <a:solidFill>
                  <a:schemeClr val="tx1"/>
                </a:solidFill>
                <a:latin typeface="+mn-lt"/>
                <a:ea typeface="+mn-ea"/>
                <a:cs typeface="+mn-cs"/>
              </a:defRPr>
            </a:lvl3pPr>
            <a:lvl4pPr marL="994410" indent="-171450">
              <a:lnSpc>
                <a:spcPts val="1600"/>
              </a:lnSpc>
              <a:spcBef>
                <a:spcPts val="0"/>
              </a:spcBef>
              <a:buFont typeface="Arial" panose="020B0604020202020204" pitchFamily="34" charset="0"/>
              <a:buChar char="•"/>
              <a:defRPr lang="en-US" sz="1000" kern="1200" spc="-10" baseline="0" dirty="0" smtClean="0">
                <a:solidFill>
                  <a:schemeClr val="tx1"/>
                </a:solidFill>
                <a:latin typeface="+mn-lt"/>
                <a:ea typeface="+mn-ea"/>
                <a:cs typeface="+mn-cs"/>
              </a:defRPr>
            </a:lvl4pPr>
          </a:lstStyle>
          <a:p>
            <a:pPr lvl="0"/>
            <a:r>
              <a:rPr lang="en-US" dirty="0" smtClean="0"/>
              <a:t>First level text</a:t>
            </a:r>
          </a:p>
          <a:p>
            <a:pPr lvl="1"/>
            <a:r>
              <a:rPr lang="en-US" dirty="0" smtClean="0"/>
              <a:t>Second level text</a:t>
            </a:r>
          </a:p>
          <a:p>
            <a:pPr lvl="2"/>
            <a:r>
              <a:rPr lang="en-US" dirty="0" smtClean="0"/>
              <a:t>Third level text</a:t>
            </a:r>
          </a:p>
          <a:p>
            <a:pPr lvl="3"/>
            <a:r>
              <a:rPr lang="en-US" dirty="0" smtClean="0"/>
              <a:t>Forth level text</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7597" y="0"/>
            <a:ext cx="1676403" cy="768098"/>
          </a:xfrm>
          <a:prstGeom prst="rect">
            <a:avLst/>
          </a:prstGeom>
        </p:spPr>
      </p:pic>
      <p:sp>
        <p:nvSpPr>
          <p:cNvPr id="10" name="Slide Number Placeholder 4"/>
          <p:cNvSpPr txBox="1">
            <a:spLocks/>
          </p:cNvSpPr>
          <p:nvPr userDrawn="1"/>
        </p:nvSpPr>
        <p:spPr>
          <a:xfrm>
            <a:off x="6629400" y="62484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EEC57E-A301-44B8-8E80-ABC19877D04F}" type="slidenum">
              <a:rPr lang="en-US" smtClean="0"/>
              <a:pPr/>
              <a:t>‹#›</a:t>
            </a:fld>
            <a:endParaRPr lang="en-US" dirty="0"/>
          </a:p>
        </p:txBody>
      </p:sp>
      <p:sp>
        <p:nvSpPr>
          <p:cNvPr id="15" name="TextBox 14"/>
          <p:cNvSpPr txBox="1"/>
          <p:nvPr userDrawn="1"/>
        </p:nvSpPr>
        <p:spPr>
          <a:xfrm>
            <a:off x="1902389" y="6351711"/>
            <a:ext cx="6702059" cy="461665"/>
          </a:xfrm>
          <a:prstGeom prst="rect">
            <a:avLst/>
          </a:prstGeom>
          <a:noFill/>
        </p:spPr>
        <p:txBody>
          <a:bodyPr wrap="square" rtlCol="0" anchor="ctr">
            <a:spAutoFit/>
          </a:bodyPr>
          <a:lstStyle/>
          <a:p>
            <a:r>
              <a:rPr lang="en-US" sz="600" dirty="0" smtClean="0">
                <a:solidFill>
                  <a:schemeClr val="tx1">
                    <a:lumMod val="75000"/>
                  </a:schemeClr>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tx1">
                    <a:lumMod val="75000"/>
                  </a:schemeClr>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14" name="TextBox 13"/>
          <p:cNvSpPr txBox="1"/>
          <p:nvPr userDrawn="1"/>
        </p:nvSpPr>
        <p:spPr>
          <a:xfrm>
            <a:off x="121638" y="6477000"/>
            <a:ext cx="1425390" cy="430887"/>
          </a:xfrm>
          <a:prstGeom prst="rect">
            <a:avLst/>
          </a:prstGeom>
          <a:noFill/>
        </p:spPr>
        <p:txBody>
          <a:bodyPr wrap="none" rtlCol="0">
            <a:spAutoFit/>
          </a:bodyPr>
          <a:lstStyle/>
          <a:p>
            <a:r>
              <a:rPr lang="en-US" sz="1100" dirty="0" smtClean="0">
                <a:solidFill>
                  <a:schemeClr val="tx1">
                    <a:lumMod val="75000"/>
                  </a:schemeClr>
                </a:solidFill>
              </a:rPr>
              <a:t>AVIAGE SYSTEMS</a:t>
            </a:r>
          </a:p>
          <a:p>
            <a:r>
              <a:rPr lang="en-US" sz="1100" dirty="0" smtClean="0">
                <a:solidFill>
                  <a:schemeClr val="tx1">
                    <a:lumMod val="75000"/>
                  </a:schemeClr>
                </a:solidFill>
              </a:rPr>
              <a:t>CONFIDENTIAL</a:t>
            </a:r>
            <a:endParaRPr lang="en-US" sz="1100" dirty="0" smtClean="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8401802"/>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Column with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ltLang="zh-CN" dirty="0" smtClean="0"/>
              <a:t>Click to Edit Title</a:t>
            </a:r>
            <a:endParaRPr lang="en-CA" dirty="0"/>
          </a:p>
        </p:txBody>
      </p:sp>
      <p:cxnSp>
        <p:nvCxnSpPr>
          <p:cNvPr id="8" name="Straight Connector 7"/>
          <p:cNvCxnSpPr/>
          <p:nvPr userDrawn="1"/>
        </p:nvCxnSpPr>
        <p:spPr>
          <a:xfrm>
            <a:off x="395288" y="1020462"/>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84530" y="6356258"/>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sz="quarter" idx="13" hasCustomPrompt="1"/>
          </p:nvPr>
        </p:nvSpPr>
        <p:spPr>
          <a:xfrm>
            <a:off x="384176" y="1268413"/>
            <a:ext cx="4181036" cy="4864100"/>
          </a:xfrm>
        </p:spPr>
        <p:txBody>
          <a:bodyPr/>
          <a:lstStyle>
            <a:lvl1pPr marL="342900" indent="-342900">
              <a:spcAft>
                <a:spcPts val="0"/>
              </a:spcAft>
              <a:buFont typeface="Arial" panose="020B0604020202020204" pitchFamily="34" charset="0"/>
              <a:buChar char="•"/>
              <a:defRPr/>
            </a:lvl1pPr>
            <a:lvl2pPr marL="617220" indent="-342900">
              <a:buFont typeface="Arial" panose="020B0604020202020204" pitchFamily="34" charset="0"/>
              <a:buChar char="•"/>
              <a:defRPr sz="2000" cap="none" spc="0" baseline="0">
                <a:solidFill>
                  <a:schemeClr val="tx1"/>
                </a:solidFill>
              </a:defRPr>
            </a:lvl2pPr>
            <a:lvl3pPr marL="834390" indent="-285750">
              <a:lnSpc>
                <a:spcPts val="2200"/>
              </a:lnSpc>
              <a:spcBef>
                <a:spcPts val="0"/>
              </a:spcBef>
              <a:buFont typeface="Arial" panose="020B0604020202020204" pitchFamily="34" charset="0"/>
              <a:buChar char="•"/>
              <a:defRPr sz="1800">
                <a:solidFill>
                  <a:schemeClr val="tx1"/>
                </a:solidFill>
              </a:defRPr>
            </a:lvl3pPr>
            <a:lvl4pPr marL="1108710" indent="-285750">
              <a:lnSpc>
                <a:spcPts val="2200"/>
              </a:lnSpc>
              <a:spcBef>
                <a:spcPts val="0"/>
              </a:spcBef>
              <a:buFont typeface="Arial" panose="020B0604020202020204" pitchFamily="34" charset="0"/>
              <a:buChar char="•"/>
              <a:defRPr lang="en-US" sz="1600" kern="1200" dirty="0" smtClean="0">
                <a:solidFill>
                  <a:schemeClr val="tx1"/>
                </a:solidFill>
                <a:latin typeface="+mn-lt"/>
                <a:ea typeface="+mn-ea"/>
                <a:cs typeface="+mn-cs"/>
              </a:defRPr>
            </a:lvl4pPr>
          </a:lstStyle>
          <a:p>
            <a:pPr lvl="0"/>
            <a:r>
              <a:rPr lang="en-US" dirty="0" smtClean="0"/>
              <a:t>First level text</a:t>
            </a:r>
          </a:p>
          <a:p>
            <a:pPr lvl="1"/>
            <a:r>
              <a:rPr lang="en-US" dirty="0" smtClean="0"/>
              <a:t>Second level text</a:t>
            </a:r>
          </a:p>
          <a:p>
            <a:pPr lvl="2"/>
            <a:r>
              <a:rPr lang="en-US" dirty="0" smtClean="0"/>
              <a:t>Third level text</a:t>
            </a:r>
          </a:p>
          <a:p>
            <a:pPr lvl="3"/>
            <a:r>
              <a:rPr lang="en-US" dirty="0" smtClean="0"/>
              <a:t>Forth level text</a:t>
            </a:r>
          </a:p>
        </p:txBody>
      </p:sp>
      <p:sp>
        <p:nvSpPr>
          <p:cNvPr id="5" name="Picture Placeholder 4"/>
          <p:cNvSpPr>
            <a:spLocks noGrp="1"/>
          </p:cNvSpPr>
          <p:nvPr>
            <p:ph type="pic" sz="quarter" idx="14" hasCustomPrompt="1"/>
          </p:nvPr>
        </p:nvSpPr>
        <p:spPr>
          <a:xfrm>
            <a:off x="4716463" y="1268413"/>
            <a:ext cx="4040187" cy="4950000"/>
          </a:xfrm>
          <a:solidFill>
            <a:schemeClr val="accent3"/>
          </a:solidFill>
        </p:spPr>
        <p:txBody>
          <a:bodyPr anchor="ctr" anchorCtr="0"/>
          <a:lstStyle>
            <a:lvl1pPr algn="ctr">
              <a:defRPr sz="1800" baseline="0"/>
            </a:lvl1pPr>
          </a:lstStyle>
          <a:p>
            <a:r>
              <a:rPr lang="en-CA" dirty="0" smtClean="0"/>
              <a:t>Click icon to</a:t>
            </a:r>
            <a:br>
              <a:rPr lang="en-CA" dirty="0" smtClean="0"/>
            </a:br>
            <a:r>
              <a:rPr lang="en-CA" dirty="0" smtClean="0"/>
              <a:t/>
            </a:r>
            <a:br>
              <a:rPr lang="en-CA" dirty="0" smtClean="0"/>
            </a:br>
            <a:r>
              <a:rPr lang="en-CA" dirty="0" smtClean="0"/>
              <a:t/>
            </a:r>
            <a:br>
              <a:rPr lang="en-CA" dirty="0" smtClean="0"/>
            </a:br>
            <a:r>
              <a:rPr lang="en-CA" dirty="0" smtClean="0"/>
              <a:t>insert image</a:t>
            </a:r>
            <a:endParaRPr lang="en-CA" dirty="0"/>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7597" y="0"/>
            <a:ext cx="1676403" cy="768098"/>
          </a:xfrm>
          <a:prstGeom prst="rect">
            <a:avLst/>
          </a:prstGeom>
        </p:spPr>
      </p:pic>
      <p:sp>
        <p:nvSpPr>
          <p:cNvPr id="9" name="Slide Number Placeholder 4"/>
          <p:cNvSpPr txBox="1">
            <a:spLocks/>
          </p:cNvSpPr>
          <p:nvPr userDrawn="1"/>
        </p:nvSpPr>
        <p:spPr>
          <a:xfrm>
            <a:off x="6629400" y="62484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EEC57E-A301-44B8-8E80-ABC19877D04F}" type="slidenum">
              <a:rPr lang="en-US" smtClean="0"/>
              <a:pPr/>
              <a:t>‹#›</a:t>
            </a:fld>
            <a:endParaRPr lang="en-US" dirty="0"/>
          </a:p>
        </p:txBody>
      </p:sp>
      <p:sp>
        <p:nvSpPr>
          <p:cNvPr id="15" name="TextBox 14"/>
          <p:cNvSpPr txBox="1"/>
          <p:nvPr userDrawn="1"/>
        </p:nvSpPr>
        <p:spPr>
          <a:xfrm>
            <a:off x="1902389" y="6351711"/>
            <a:ext cx="6702059" cy="461665"/>
          </a:xfrm>
          <a:prstGeom prst="rect">
            <a:avLst/>
          </a:prstGeom>
          <a:noFill/>
        </p:spPr>
        <p:txBody>
          <a:bodyPr wrap="square" rtlCol="0" anchor="ctr">
            <a:spAutoFit/>
          </a:bodyPr>
          <a:lstStyle/>
          <a:p>
            <a:r>
              <a:rPr lang="en-US" sz="600" dirty="0" smtClean="0">
                <a:solidFill>
                  <a:schemeClr val="tx1">
                    <a:lumMod val="75000"/>
                  </a:schemeClr>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tx1">
                    <a:lumMod val="75000"/>
                  </a:schemeClr>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13" name="TextBox 12"/>
          <p:cNvSpPr txBox="1"/>
          <p:nvPr userDrawn="1"/>
        </p:nvSpPr>
        <p:spPr>
          <a:xfrm>
            <a:off x="121638" y="6477000"/>
            <a:ext cx="1425390" cy="430887"/>
          </a:xfrm>
          <a:prstGeom prst="rect">
            <a:avLst/>
          </a:prstGeom>
          <a:noFill/>
        </p:spPr>
        <p:txBody>
          <a:bodyPr wrap="none" rtlCol="0">
            <a:spAutoFit/>
          </a:bodyPr>
          <a:lstStyle/>
          <a:p>
            <a:r>
              <a:rPr lang="en-US" sz="1100" dirty="0" smtClean="0">
                <a:solidFill>
                  <a:schemeClr val="tx1">
                    <a:lumMod val="75000"/>
                  </a:schemeClr>
                </a:solidFill>
              </a:rPr>
              <a:t>AVIAGE SYSTEMS</a:t>
            </a:r>
          </a:p>
          <a:p>
            <a:r>
              <a:rPr lang="en-US" sz="1100" dirty="0" smtClean="0">
                <a:solidFill>
                  <a:schemeClr val="tx1">
                    <a:lumMod val="75000"/>
                  </a:schemeClr>
                </a:solidFill>
              </a:rPr>
              <a:t>CONFIDENTIAL</a:t>
            </a:r>
            <a:endParaRPr lang="en-US" sz="1100" dirty="0" smtClean="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79273301"/>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ull Imag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ltLang="zh-CN" dirty="0" smtClean="0"/>
              <a:t>Click to Edit Title</a:t>
            </a:r>
            <a:endParaRPr lang="en-CA" dirty="0"/>
          </a:p>
        </p:txBody>
      </p:sp>
      <p:cxnSp>
        <p:nvCxnSpPr>
          <p:cNvPr id="8" name="Straight Connector 7"/>
          <p:cNvCxnSpPr/>
          <p:nvPr userDrawn="1"/>
        </p:nvCxnSpPr>
        <p:spPr>
          <a:xfrm>
            <a:off x="395288" y="1020462"/>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84530" y="6356258"/>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Picture Placeholder 4"/>
          <p:cNvSpPr>
            <a:spLocks noGrp="1"/>
          </p:cNvSpPr>
          <p:nvPr>
            <p:ph type="pic" sz="quarter" idx="14" hasCustomPrompt="1"/>
          </p:nvPr>
        </p:nvSpPr>
        <p:spPr>
          <a:xfrm>
            <a:off x="395289" y="1268413"/>
            <a:ext cx="8361362" cy="4950000"/>
          </a:xfrm>
          <a:solidFill>
            <a:schemeClr val="accent3"/>
          </a:solidFill>
        </p:spPr>
        <p:txBody>
          <a:bodyPr anchor="ctr" anchorCtr="0"/>
          <a:lstStyle>
            <a:lvl1pPr algn="ctr">
              <a:defRPr sz="1800" baseline="0"/>
            </a:lvl1pPr>
          </a:lstStyle>
          <a:p>
            <a:r>
              <a:rPr lang="en-CA" dirty="0" smtClean="0"/>
              <a:t>Click icon to</a:t>
            </a:r>
            <a:br>
              <a:rPr lang="en-CA" dirty="0" smtClean="0"/>
            </a:br>
            <a:r>
              <a:rPr lang="en-CA" dirty="0" smtClean="0"/>
              <a:t/>
            </a:r>
            <a:br>
              <a:rPr lang="en-CA" dirty="0" smtClean="0"/>
            </a:br>
            <a:r>
              <a:rPr lang="en-CA" dirty="0" smtClean="0"/>
              <a:t/>
            </a:r>
            <a:br>
              <a:rPr lang="en-CA" dirty="0" smtClean="0"/>
            </a:br>
            <a:r>
              <a:rPr lang="en-CA" dirty="0" smtClean="0"/>
              <a:t>insert image</a:t>
            </a:r>
            <a:endParaRPr lang="en-CA"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7597" y="0"/>
            <a:ext cx="1676403" cy="768098"/>
          </a:xfrm>
          <a:prstGeom prst="rect">
            <a:avLst/>
          </a:prstGeom>
        </p:spPr>
      </p:pic>
      <p:sp>
        <p:nvSpPr>
          <p:cNvPr id="10" name="Slide Number Placeholder 4"/>
          <p:cNvSpPr txBox="1">
            <a:spLocks/>
          </p:cNvSpPr>
          <p:nvPr userDrawn="1"/>
        </p:nvSpPr>
        <p:spPr>
          <a:xfrm>
            <a:off x="6629400" y="62484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EEC57E-A301-44B8-8E80-ABC19877D04F}" type="slidenum">
              <a:rPr lang="en-US" smtClean="0"/>
              <a:pPr/>
              <a:t>‹#›</a:t>
            </a:fld>
            <a:endParaRPr lang="en-US" dirty="0"/>
          </a:p>
        </p:txBody>
      </p:sp>
      <p:sp>
        <p:nvSpPr>
          <p:cNvPr id="14" name="TextBox 13"/>
          <p:cNvSpPr txBox="1"/>
          <p:nvPr userDrawn="1"/>
        </p:nvSpPr>
        <p:spPr>
          <a:xfrm>
            <a:off x="1902389" y="6351711"/>
            <a:ext cx="6702059" cy="461665"/>
          </a:xfrm>
          <a:prstGeom prst="rect">
            <a:avLst/>
          </a:prstGeom>
          <a:noFill/>
        </p:spPr>
        <p:txBody>
          <a:bodyPr wrap="square" rtlCol="0" anchor="ctr">
            <a:spAutoFit/>
          </a:bodyPr>
          <a:lstStyle/>
          <a:p>
            <a:r>
              <a:rPr lang="en-US" sz="600" dirty="0" smtClean="0">
                <a:solidFill>
                  <a:schemeClr val="tx1">
                    <a:lumMod val="75000"/>
                  </a:schemeClr>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tx1">
                    <a:lumMod val="75000"/>
                  </a:schemeClr>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13" name="TextBox 12"/>
          <p:cNvSpPr txBox="1"/>
          <p:nvPr userDrawn="1"/>
        </p:nvSpPr>
        <p:spPr>
          <a:xfrm>
            <a:off x="121638" y="6477000"/>
            <a:ext cx="1425390" cy="430887"/>
          </a:xfrm>
          <a:prstGeom prst="rect">
            <a:avLst/>
          </a:prstGeom>
          <a:noFill/>
        </p:spPr>
        <p:txBody>
          <a:bodyPr wrap="none" rtlCol="0">
            <a:spAutoFit/>
          </a:bodyPr>
          <a:lstStyle/>
          <a:p>
            <a:r>
              <a:rPr lang="en-US" sz="1100" dirty="0" smtClean="0">
                <a:solidFill>
                  <a:schemeClr val="tx1">
                    <a:lumMod val="75000"/>
                  </a:schemeClr>
                </a:solidFill>
              </a:rPr>
              <a:t>AVIAGE SYSTEMS</a:t>
            </a:r>
          </a:p>
          <a:p>
            <a:r>
              <a:rPr lang="en-US" sz="1100" dirty="0" smtClean="0">
                <a:solidFill>
                  <a:schemeClr val="tx1">
                    <a:lumMod val="75000"/>
                  </a:schemeClr>
                </a:solidFill>
              </a:rPr>
              <a:t>CONFIDENTIAL</a:t>
            </a:r>
            <a:endParaRPr lang="en-US" sz="1100" dirty="0" smtClean="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76125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Column with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ltLang="zh-CN" dirty="0" smtClean="0"/>
              <a:t>Click to Edit Title</a:t>
            </a:r>
            <a:endParaRPr lang="en-CA" dirty="0"/>
          </a:p>
        </p:txBody>
      </p:sp>
      <p:cxnSp>
        <p:nvCxnSpPr>
          <p:cNvPr id="8" name="Straight Connector 7"/>
          <p:cNvCxnSpPr/>
          <p:nvPr userDrawn="1"/>
        </p:nvCxnSpPr>
        <p:spPr>
          <a:xfrm>
            <a:off x="395288" y="1020462"/>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84530" y="6356258"/>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sz="quarter" idx="13" hasCustomPrompt="1"/>
          </p:nvPr>
        </p:nvSpPr>
        <p:spPr>
          <a:xfrm>
            <a:off x="384176" y="1268413"/>
            <a:ext cx="4181036" cy="4864100"/>
          </a:xfrm>
        </p:spPr>
        <p:txBody>
          <a:bodyPr/>
          <a:lstStyle>
            <a:lvl1pPr>
              <a:spcAft>
                <a:spcPts val="900"/>
              </a:spcAft>
              <a:defRPr/>
            </a:lvl1pPr>
            <a:lvl2pPr marL="274320">
              <a:defRPr sz="1200" cap="all" spc="0" baseline="0">
                <a:solidFill>
                  <a:schemeClr val="tx1"/>
                </a:solidFill>
              </a:defRPr>
            </a:lvl2pPr>
            <a:lvl3pPr marL="548640" indent="0" algn="l">
              <a:lnSpc>
                <a:spcPts val="1600"/>
              </a:lnSpc>
              <a:spcBef>
                <a:spcPts val="0"/>
              </a:spcBef>
              <a:buFont typeface="Arial" panose="020B0604020202020204" pitchFamily="34" charset="0"/>
              <a:buNone/>
              <a:defRPr sz="1200">
                <a:solidFill>
                  <a:schemeClr val="bg2"/>
                </a:solidFill>
              </a:defRPr>
            </a:lvl3pPr>
            <a:lvl4pPr marL="822960" indent="0">
              <a:lnSpc>
                <a:spcPts val="1600"/>
              </a:lnSpc>
              <a:spcBef>
                <a:spcPts val="0"/>
              </a:spcBef>
              <a:buNone/>
              <a:defRPr lang="en-US" sz="1200" kern="1200" dirty="0" smtClean="0">
                <a:solidFill>
                  <a:schemeClr val="bg2"/>
                </a:solidFill>
                <a:latin typeface="+mn-lt"/>
                <a:ea typeface="+mn-ea"/>
                <a:cs typeface="+mn-cs"/>
              </a:defRPr>
            </a:lvl4pPr>
          </a:lstStyle>
          <a:p>
            <a:pPr lvl="0"/>
            <a:r>
              <a:rPr lang="en-US" dirty="0" smtClean="0"/>
              <a:t>First level text</a:t>
            </a:r>
          </a:p>
          <a:p>
            <a:pPr lvl="1"/>
            <a:r>
              <a:rPr lang="en-US" dirty="0" smtClean="0"/>
              <a:t>Second level text</a:t>
            </a:r>
          </a:p>
          <a:p>
            <a:pPr lvl="2"/>
            <a:r>
              <a:rPr lang="en-US" dirty="0" smtClean="0"/>
              <a:t>Third level text</a:t>
            </a:r>
          </a:p>
          <a:p>
            <a:pPr lvl="3"/>
            <a:r>
              <a:rPr lang="en-US" dirty="0" smtClean="0"/>
              <a:t>Forth level text</a:t>
            </a:r>
          </a:p>
        </p:txBody>
      </p:sp>
      <p:sp>
        <p:nvSpPr>
          <p:cNvPr id="19" name="Content Placeholder 17"/>
          <p:cNvSpPr>
            <a:spLocks noGrp="1"/>
          </p:cNvSpPr>
          <p:nvPr>
            <p:ph sz="quarter" idx="17" hasCustomPrompt="1"/>
          </p:nvPr>
        </p:nvSpPr>
        <p:spPr>
          <a:xfrm>
            <a:off x="4716463" y="1268413"/>
            <a:ext cx="4040187" cy="4864100"/>
          </a:xfrm>
        </p:spPr>
        <p:txBody>
          <a:bodyPr/>
          <a:lstStyle>
            <a:lvl1pPr>
              <a:spcAft>
                <a:spcPts val="900"/>
              </a:spcAft>
              <a:defRPr lang="en-US" sz="2200" kern="1200" baseline="0" dirty="0" smtClean="0">
                <a:solidFill>
                  <a:schemeClr val="tx1"/>
                </a:solidFill>
                <a:latin typeface="+mn-lt"/>
                <a:ea typeface="+mn-ea"/>
                <a:cs typeface="+mn-cs"/>
              </a:defRPr>
            </a:lvl1pPr>
            <a:lvl2pPr marL="274320">
              <a:defRPr lang="en-US" sz="1200" kern="1200" cap="all" spc="0" baseline="0" dirty="0" smtClean="0">
                <a:solidFill>
                  <a:schemeClr val="tx1"/>
                </a:solidFill>
                <a:latin typeface="+mn-lt"/>
                <a:ea typeface="+mn-ea"/>
                <a:cs typeface="+mn-cs"/>
              </a:defRPr>
            </a:lvl2pPr>
            <a:lvl3pPr marL="548640" indent="0">
              <a:lnSpc>
                <a:spcPts val="1600"/>
              </a:lnSpc>
              <a:spcBef>
                <a:spcPts val="0"/>
              </a:spcBef>
              <a:buNone/>
              <a:defRPr lang="en-US" sz="1200" kern="1200" dirty="0" smtClean="0">
                <a:solidFill>
                  <a:schemeClr val="bg2"/>
                </a:solidFill>
                <a:latin typeface="+mn-lt"/>
                <a:ea typeface="+mn-ea"/>
                <a:cs typeface="+mn-cs"/>
              </a:defRPr>
            </a:lvl3pPr>
            <a:lvl4pPr marL="822960" indent="0">
              <a:lnSpc>
                <a:spcPts val="1600"/>
              </a:lnSpc>
              <a:spcBef>
                <a:spcPts val="0"/>
              </a:spcBef>
              <a:buNone/>
              <a:defRPr lang="en-US" sz="1200" kern="1200" dirty="0" smtClean="0">
                <a:solidFill>
                  <a:schemeClr val="bg2"/>
                </a:solidFill>
                <a:latin typeface="+mn-lt"/>
                <a:ea typeface="+mn-ea"/>
                <a:cs typeface="+mn-cs"/>
              </a:defRPr>
            </a:lvl4pPr>
          </a:lstStyle>
          <a:p>
            <a:pPr lvl="0"/>
            <a:r>
              <a:rPr lang="en-US" dirty="0" smtClean="0"/>
              <a:t>First level text</a:t>
            </a:r>
          </a:p>
          <a:p>
            <a:pPr marL="274320" lvl="1" indent="0" algn="l" defTabSz="914400" rtl="0" eaLnBrk="1" latinLnBrk="0" hangingPunct="1">
              <a:lnSpc>
                <a:spcPts val="2200"/>
              </a:lnSpc>
              <a:spcBef>
                <a:spcPts val="0"/>
              </a:spcBef>
              <a:buFont typeface="Arial" pitchFamily="34" charset="0"/>
              <a:buNone/>
            </a:pPr>
            <a:r>
              <a:rPr lang="en-US" dirty="0" smtClean="0"/>
              <a:t>Second level text</a:t>
            </a:r>
          </a:p>
          <a:p>
            <a:pPr lvl="2"/>
            <a:r>
              <a:rPr lang="en-US" dirty="0" smtClean="0"/>
              <a:t>Third level text</a:t>
            </a:r>
          </a:p>
          <a:p>
            <a:pPr lvl="3"/>
            <a:r>
              <a:rPr lang="en-US" dirty="0" smtClean="0"/>
              <a:t>Forth level text</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7597" y="0"/>
            <a:ext cx="1676403" cy="768098"/>
          </a:xfrm>
          <a:prstGeom prst="rect">
            <a:avLst/>
          </a:prstGeom>
        </p:spPr>
      </p:pic>
      <p:sp>
        <p:nvSpPr>
          <p:cNvPr id="15" name="Slide Number Placeholder 4"/>
          <p:cNvSpPr txBox="1">
            <a:spLocks/>
          </p:cNvSpPr>
          <p:nvPr userDrawn="1"/>
        </p:nvSpPr>
        <p:spPr>
          <a:xfrm>
            <a:off x="6629400" y="62484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EEC57E-A301-44B8-8E80-ABC19877D04F}" type="slidenum">
              <a:rPr lang="en-US" smtClean="0"/>
              <a:pPr/>
              <a:t>‹#›</a:t>
            </a:fld>
            <a:endParaRPr lang="en-US" dirty="0"/>
          </a:p>
        </p:txBody>
      </p:sp>
      <p:sp>
        <p:nvSpPr>
          <p:cNvPr id="13" name="TextBox 12"/>
          <p:cNvSpPr txBox="1"/>
          <p:nvPr userDrawn="1"/>
        </p:nvSpPr>
        <p:spPr>
          <a:xfrm>
            <a:off x="1902389" y="6351711"/>
            <a:ext cx="6702059" cy="461665"/>
          </a:xfrm>
          <a:prstGeom prst="rect">
            <a:avLst/>
          </a:prstGeom>
          <a:noFill/>
        </p:spPr>
        <p:txBody>
          <a:bodyPr wrap="square" rtlCol="0" anchor="ctr">
            <a:spAutoFit/>
          </a:bodyPr>
          <a:lstStyle/>
          <a:p>
            <a:r>
              <a:rPr lang="en-US" sz="600" dirty="0" smtClean="0">
                <a:solidFill>
                  <a:schemeClr val="tx1">
                    <a:lumMod val="75000"/>
                  </a:schemeClr>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tx1">
                    <a:lumMod val="75000"/>
                  </a:schemeClr>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17" name="TextBox 16"/>
          <p:cNvSpPr txBox="1"/>
          <p:nvPr userDrawn="1"/>
        </p:nvSpPr>
        <p:spPr>
          <a:xfrm>
            <a:off x="121638" y="6477000"/>
            <a:ext cx="1425390" cy="430887"/>
          </a:xfrm>
          <a:prstGeom prst="rect">
            <a:avLst/>
          </a:prstGeom>
          <a:noFill/>
        </p:spPr>
        <p:txBody>
          <a:bodyPr wrap="none" rtlCol="0">
            <a:spAutoFit/>
          </a:bodyPr>
          <a:lstStyle/>
          <a:p>
            <a:r>
              <a:rPr lang="en-US" sz="1100" smtClean="0">
                <a:solidFill>
                  <a:schemeClr val="tx1">
                    <a:lumMod val="75000"/>
                  </a:schemeClr>
                </a:solidFill>
              </a:rPr>
              <a:t>AVIAGE SYSTEMS</a:t>
            </a:r>
          </a:p>
          <a:p>
            <a:r>
              <a:rPr lang="en-US" sz="1100" smtClean="0">
                <a:solidFill>
                  <a:schemeClr val="tx1">
                    <a:lumMod val="75000"/>
                  </a:schemeClr>
                </a:solidFill>
              </a:rPr>
              <a:t>CONFIDENTIAL</a:t>
            </a:r>
            <a:endParaRPr lang="en-US" sz="1100" dirty="0" smtClean="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01822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whit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95288" y="4149080"/>
            <a:ext cx="8361362" cy="1721621"/>
          </a:xfrm>
        </p:spPr>
        <p:txBody>
          <a:bodyPr anchor="ctr" anchorCtr="0"/>
          <a:lstStyle>
            <a:lvl1pPr>
              <a:lnSpc>
                <a:spcPts val="4800"/>
              </a:lnSpc>
              <a:defRPr sz="4000" spc="-30" baseline="0"/>
            </a:lvl1pPr>
          </a:lstStyle>
          <a:p>
            <a:r>
              <a:rPr lang="en-CA" dirty="0" smtClean="0"/>
              <a:t>Click to Edit Title</a:t>
            </a:r>
          </a:p>
        </p:txBody>
      </p:sp>
      <p:sp>
        <p:nvSpPr>
          <p:cNvPr id="3" name="Subtitle 2"/>
          <p:cNvSpPr>
            <a:spLocks noGrp="1"/>
          </p:cNvSpPr>
          <p:nvPr>
            <p:ph type="subTitle" idx="1" hasCustomPrompt="1"/>
          </p:nvPr>
        </p:nvSpPr>
        <p:spPr>
          <a:xfrm>
            <a:off x="395288" y="5884434"/>
            <a:ext cx="8361362" cy="269595"/>
          </a:xfrm>
        </p:spPr>
        <p:txBody>
          <a:bodyPr/>
          <a:lstStyle>
            <a:lvl1pPr marL="0" indent="0" algn="l">
              <a:lnSpc>
                <a:spcPts val="2400"/>
              </a:lnSpc>
              <a:buNone/>
              <a:defRPr sz="2400" cap="all" spc="-3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date</a:t>
            </a:r>
            <a:endParaRPr lang="en-CA" dirty="0"/>
          </a:p>
        </p:txBody>
      </p:sp>
      <p:pic>
        <p:nvPicPr>
          <p:cNvPr id="6" name="Picture 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181" y="0"/>
            <a:ext cx="3151638" cy="2167132"/>
          </a:xfrm>
          <a:prstGeom prst="rect">
            <a:avLst/>
          </a:prstGeom>
        </p:spPr>
      </p:pic>
      <p:sp>
        <p:nvSpPr>
          <p:cNvPr id="8" name="TextBox 7"/>
          <p:cNvSpPr txBox="1"/>
          <p:nvPr userDrawn="1"/>
        </p:nvSpPr>
        <p:spPr>
          <a:xfrm>
            <a:off x="1979712" y="6351711"/>
            <a:ext cx="6702059" cy="461665"/>
          </a:xfrm>
          <a:prstGeom prst="rect">
            <a:avLst/>
          </a:prstGeom>
          <a:noFill/>
        </p:spPr>
        <p:txBody>
          <a:bodyPr wrap="square" rtlCol="0" anchor="ctr">
            <a:spAutoFit/>
          </a:bodyPr>
          <a:lstStyle/>
          <a:p>
            <a:r>
              <a:rPr lang="en-US" sz="600" dirty="0" smtClean="0">
                <a:solidFill>
                  <a:schemeClr val="tx1">
                    <a:lumMod val="75000"/>
                  </a:schemeClr>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tx1">
                    <a:lumMod val="75000"/>
                  </a:schemeClr>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9" name="TextBox 8"/>
          <p:cNvSpPr txBox="1"/>
          <p:nvPr userDrawn="1"/>
        </p:nvSpPr>
        <p:spPr>
          <a:xfrm>
            <a:off x="121638" y="6477000"/>
            <a:ext cx="1463862" cy="430887"/>
          </a:xfrm>
          <a:prstGeom prst="rect">
            <a:avLst/>
          </a:prstGeom>
          <a:noFill/>
        </p:spPr>
        <p:txBody>
          <a:bodyPr wrap="none" rtlCol="0">
            <a:spAutoFit/>
          </a:bodyPr>
          <a:lstStyle/>
          <a:p>
            <a:r>
              <a:rPr lang="en-US" sz="1100" dirty="0" smtClean="0">
                <a:solidFill>
                  <a:schemeClr val="tx1">
                    <a:lumMod val="75000"/>
                  </a:schemeClr>
                </a:solidFill>
              </a:rPr>
              <a:t>AVIAGE SYSTEMS </a:t>
            </a:r>
          </a:p>
          <a:p>
            <a:r>
              <a:rPr lang="en-US" sz="1100" dirty="0" smtClean="0">
                <a:solidFill>
                  <a:schemeClr val="tx1">
                    <a:lumMod val="75000"/>
                  </a:schemeClr>
                </a:solidFill>
              </a:rPr>
              <a:t>CONFIDENTIAL</a:t>
            </a:r>
            <a:endParaRPr lang="en-US" sz="1100" dirty="0" smtClean="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800815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olid blue)">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181" y="0"/>
            <a:ext cx="3151638" cy="2167132"/>
          </a:xfrm>
          <a:prstGeom prst="rect">
            <a:avLst/>
          </a:prstGeom>
        </p:spPr>
      </p:pic>
      <p:sp>
        <p:nvSpPr>
          <p:cNvPr id="7" name="Title 1"/>
          <p:cNvSpPr>
            <a:spLocks noGrp="1"/>
          </p:cNvSpPr>
          <p:nvPr>
            <p:ph type="ctrTitle" hasCustomPrompt="1"/>
          </p:nvPr>
        </p:nvSpPr>
        <p:spPr>
          <a:xfrm>
            <a:off x="395288" y="4149080"/>
            <a:ext cx="8361362" cy="1721621"/>
          </a:xfrm>
        </p:spPr>
        <p:txBody>
          <a:bodyPr anchor="ctr" anchorCtr="0"/>
          <a:lstStyle>
            <a:lvl1pPr>
              <a:lnSpc>
                <a:spcPts val="4800"/>
              </a:lnSpc>
              <a:defRPr sz="4000" b="0" spc="-30" baseline="0">
                <a:solidFill>
                  <a:schemeClr val="bg1"/>
                </a:solidFill>
              </a:defRPr>
            </a:lvl1pPr>
          </a:lstStyle>
          <a:p>
            <a:r>
              <a:rPr lang="en-CA" dirty="0" smtClean="0"/>
              <a:t>Click to Edit Title</a:t>
            </a:r>
          </a:p>
        </p:txBody>
      </p:sp>
      <p:sp>
        <p:nvSpPr>
          <p:cNvPr id="8" name="Subtitle 2"/>
          <p:cNvSpPr>
            <a:spLocks noGrp="1"/>
          </p:cNvSpPr>
          <p:nvPr>
            <p:ph type="subTitle" idx="1" hasCustomPrompt="1"/>
          </p:nvPr>
        </p:nvSpPr>
        <p:spPr>
          <a:xfrm>
            <a:off x="395288" y="5884434"/>
            <a:ext cx="8361362" cy="269595"/>
          </a:xfrm>
        </p:spPr>
        <p:txBody>
          <a:bodyPr/>
          <a:lstStyle>
            <a:lvl1pPr marL="0" indent="0" algn="l">
              <a:lnSpc>
                <a:spcPts val="2400"/>
              </a:lnSpc>
              <a:buNone/>
              <a:defRPr sz="2400" cap="all" spc="-30"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date</a:t>
            </a:r>
            <a:endParaRPr lang="en-CA" dirty="0"/>
          </a:p>
        </p:txBody>
      </p:sp>
      <p:sp>
        <p:nvSpPr>
          <p:cNvPr id="9" name="TextBox 8"/>
          <p:cNvSpPr txBox="1"/>
          <p:nvPr userDrawn="1"/>
        </p:nvSpPr>
        <p:spPr>
          <a:xfrm>
            <a:off x="121638" y="6477000"/>
            <a:ext cx="1463862" cy="430887"/>
          </a:xfrm>
          <a:prstGeom prst="rect">
            <a:avLst/>
          </a:prstGeom>
          <a:noFill/>
        </p:spPr>
        <p:txBody>
          <a:bodyPr wrap="none" rtlCol="0">
            <a:spAutoFit/>
          </a:bodyPr>
          <a:lstStyle/>
          <a:p>
            <a:r>
              <a:rPr lang="en-US" sz="1100" dirty="0" smtClean="0">
                <a:solidFill>
                  <a:schemeClr val="bg1"/>
                </a:solidFill>
              </a:rPr>
              <a:t>AVIAGE SYSTEMS </a:t>
            </a:r>
          </a:p>
          <a:p>
            <a:r>
              <a:rPr lang="en-US" sz="1100" dirty="0" smtClean="0">
                <a:solidFill>
                  <a:schemeClr val="bg1"/>
                </a:solidFill>
              </a:rPr>
              <a:t>CONFIDENTIAL</a:t>
            </a:r>
            <a:endParaRPr lang="en-US" sz="900" dirty="0">
              <a:solidFill>
                <a:schemeClr val="bg1"/>
              </a:solidFill>
              <a:latin typeface="Arial" panose="020B0604020202020204" pitchFamily="34" charset="0"/>
              <a:cs typeface="Arial" panose="020B0604020202020204" pitchFamily="34" charset="0"/>
            </a:endParaRPr>
          </a:p>
        </p:txBody>
      </p:sp>
      <p:sp>
        <p:nvSpPr>
          <p:cNvPr id="6" name="TextBox 5"/>
          <p:cNvSpPr txBox="1"/>
          <p:nvPr userDrawn="1"/>
        </p:nvSpPr>
        <p:spPr>
          <a:xfrm>
            <a:off x="1907704" y="6351711"/>
            <a:ext cx="6702059" cy="461665"/>
          </a:xfrm>
          <a:prstGeom prst="rect">
            <a:avLst/>
          </a:prstGeom>
          <a:noFill/>
        </p:spPr>
        <p:txBody>
          <a:bodyPr wrap="square" rtlCol="0" anchor="ctr">
            <a:spAutoFit/>
          </a:bodyPr>
          <a:lstStyle/>
          <a:p>
            <a:r>
              <a:rPr lang="en-US" sz="600" dirty="0" smtClean="0">
                <a:solidFill>
                  <a:schemeClr val="bg1"/>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bg1"/>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Tree>
    <p:extLst>
      <p:ext uri="{BB962C8B-B14F-4D97-AF65-F5344CB8AC3E}">
        <p14:creationId xmlns:p14="http://schemas.microsoft.com/office/powerpoint/2010/main" val="59029095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cover - V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hasCustomPrompt="1"/>
          </p:nvPr>
        </p:nvSpPr>
        <p:spPr>
          <a:xfrm>
            <a:off x="395288" y="5884434"/>
            <a:ext cx="8361362" cy="269595"/>
          </a:xfrm>
        </p:spPr>
        <p:txBody>
          <a:bodyPr/>
          <a:lstStyle>
            <a:lvl1pPr marL="0" indent="0" algn="l">
              <a:lnSpc>
                <a:spcPts val="2400"/>
              </a:lnSpc>
              <a:buNone/>
              <a:defRPr sz="2400" cap="all" spc="-3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date</a:t>
            </a:r>
            <a:endParaRPr lang="en-CA" dirty="0"/>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96181" y="0"/>
            <a:ext cx="3151638" cy="2167132"/>
          </a:xfrm>
          <a:prstGeom prst="rect">
            <a:avLst/>
          </a:prstGeom>
        </p:spPr>
      </p:pic>
      <p:sp>
        <p:nvSpPr>
          <p:cNvPr id="6" name="Title 1"/>
          <p:cNvSpPr>
            <a:spLocks noGrp="1"/>
          </p:cNvSpPr>
          <p:nvPr>
            <p:ph type="ctrTitle" hasCustomPrompt="1"/>
          </p:nvPr>
        </p:nvSpPr>
        <p:spPr>
          <a:xfrm>
            <a:off x="395288" y="4149080"/>
            <a:ext cx="8361362" cy="1721621"/>
          </a:xfrm>
        </p:spPr>
        <p:txBody>
          <a:bodyPr anchor="ctr" anchorCtr="0"/>
          <a:lstStyle>
            <a:lvl1pPr>
              <a:lnSpc>
                <a:spcPts val="4800"/>
              </a:lnSpc>
              <a:defRPr sz="4000" spc="-30" baseline="0"/>
            </a:lvl1pPr>
          </a:lstStyle>
          <a:p>
            <a:r>
              <a:rPr lang="en-CA" dirty="0" smtClean="0"/>
              <a:t>Click to Edit Title</a:t>
            </a:r>
          </a:p>
        </p:txBody>
      </p:sp>
      <p:sp>
        <p:nvSpPr>
          <p:cNvPr id="9" name="TextBox 8"/>
          <p:cNvSpPr txBox="1"/>
          <p:nvPr userDrawn="1"/>
        </p:nvSpPr>
        <p:spPr>
          <a:xfrm>
            <a:off x="121638" y="6477000"/>
            <a:ext cx="1463862" cy="430887"/>
          </a:xfrm>
          <a:prstGeom prst="rect">
            <a:avLst/>
          </a:prstGeom>
          <a:noFill/>
        </p:spPr>
        <p:txBody>
          <a:bodyPr wrap="none" rtlCol="0">
            <a:spAutoFit/>
          </a:bodyPr>
          <a:lstStyle/>
          <a:p>
            <a:r>
              <a:rPr lang="en-US" sz="1100" dirty="0" smtClean="0">
                <a:solidFill>
                  <a:schemeClr val="tx1">
                    <a:lumMod val="75000"/>
                  </a:schemeClr>
                </a:solidFill>
              </a:rPr>
              <a:t>AVIAGE SYSTEMS </a:t>
            </a:r>
          </a:p>
          <a:p>
            <a:r>
              <a:rPr lang="en-US" sz="1100" dirty="0" smtClean="0">
                <a:solidFill>
                  <a:schemeClr val="tx1">
                    <a:lumMod val="75000"/>
                  </a:schemeClr>
                </a:solidFill>
              </a:rPr>
              <a:t>CONFIDENTIAL</a:t>
            </a:r>
            <a:endParaRPr lang="en-US" sz="1100" dirty="0" smtClean="0">
              <a:solidFill>
                <a:schemeClr val="tx1">
                  <a:lumMod val="75000"/>
                </a:schemeClr>
              </a:solidFill>
              <a:latin typeface="Arial" panose="020B0604020202020204" pitchFamily="34" charset="0"/>
              <a:cs typeface="Arial" panose="020B0604020202020204" pitchFamily="34" charset="0"/>
            </a:endParaRPr>
          </a:p>
        </p:txBody>
      </p:sp>
      <p:sp>
        <p:nvSpPr>
          <p:cNvPr id="8" name="TextBox 7"/>
          <p:cNvSpPr txBox="1"/>
          <p:nvPr userDrawn="1"/>
        </p:nvSpPr>
        <p:spPr>
          <a:xfrm>
            <a:off x="1907704" y="6351711"/>
            <a:ext cx="6702059" cy="461665"/>
          </a:xfrm>
          <a:prstGeom prst="rect">
            <a:avLst/>
          </a:prstGeom>
          <a:noFill/>
        </p:spPr>
        <p:txBody>
          <a:bodyPr wrap="square" rtlCol="0" anchor="ctr">
            <a:spAutoFit/>
          </a:bodyPr>
          <a:lstStyle/>
          <a:p>
            <a:r>
              <a:rPr lang="en-US" sz="600" dirty="0" smtClean="0">
                <a:solidFill>
                  <a:schemeClr val="tx1">
                    <a:lumMod val="75000"/>
                  </a:schemeClr>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tx1">
                    <a:lumMod val="75000"/>
                  </a:schemeClr>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Tree>
    <p:extLst>
      <p:ext uri="{BB962C8B-B14F-4D97-AF65-F5344CB8AC3E}">
        <p14:creationId xmlns:p14="http://schemas.microsoft.com/office/powerpoint/2010/main" val="379934603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cover - V2">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95288" y="5884434"/>
            <a:ext cx="8361362" cy="269595"/>
          </a:xfrm>
        </p:spPr>
        <p:txBody>
          <a:bodyPr/>
          <a:lstStyle>
            <a:lvl1pPr marL="0" indent="0" algn="l">
              <a:lnSpc>
                <a:spcPts val="2400"/>
              </a:lnSpc>
              <a:buNone/>
              <a:defRPr sz="2400" cap="all" spc="-30" baseline="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date</a:t>
            </a:r>
            <a:endParaRPr lang="en-CA" dirty="0"/>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96181" y="0"/>
            <a:ext cx="3151638" cy="2167132"/>
          </a:xfrm>
          <a:prstGeom prst="rect">
            <a:avLst/>
          </a:prstGeom>
        </p:spPr>
      </p:pic>
      <p:sp>
        <p:nvSpPr>
          <p:cNvPr id="5" name="Title 1"/>
          <p:cNvSpPr>
            <a:spLocks noGrp="1"/>
          </p:cNvSpPr>
          <p:nvPr>
            <p:ph type="ctrTitle" hasCustomPrompt="1"/>
          </p:nvPr>
        </p:nvSpPr>
        <p:spPr>
          <a:xfrm>
            <a:off x="395288" y="4149080"/>
            <a:ext cx="8361362" cy="1721621"/>
          </a:xfrm>
        </p:spPr>
        <p:txBody>
          <a:bodyPr anchor="ctr" anchorCtr="0"/>
          <a:lstStyle>
            <a:lvl1pPr>
              <a:lnSpc>
                <a:spcPts val="4800"/>
              </a:lnSpc>
              <a:defRPr sz="4000" spc="-30" baseline="0"/>
            </a:lvl1pPr>
          </a:lstStyle>
          <a:p>
            <a:r>
              <a:rPr lang="en-CA" dirty="0" smtClean="0"/>
              <a:t>Click to Edit Title</a:t>
            </a:r>
          </a:p>
        </p:txBody>
      </p:sp>
      <p:sp>
        <p:nvSpPr>
          <p:cNvPr id="6" name="TextBox 5"/>
          <p:cNvSpPr txBox="1"/>
          <p:nvPr userDrawn="1"/>
        </p:nvSpPr>
        <p:spPr>
          <a:xfrm>
            <a:off x="1907704" y="6351711"/>
            <a:ext cx="6702059" cy="461665"/>
          </a:xfrm>
          <a:prstGeom prst="rect">
            <a:avLst/>
          </a:prstGeom>
          <a:noFill/>
        </p:spPr>
        <p:txBody>
          <a:bodyPr wrap="square" rtlCol="0" anchor="ctr">
            <a:spAutoFit/>
          </a:bodyPr>
          <a:lstStyle/>
          <a:p>
            <a:r>
              <a:rPr lang="en-US" sz="600" dirty="0" smtClean="0">
                <a:solidFill>
                  <a:schemeClr val="tx1">
                    <a:lumMod val="75000"/>
                  </a:schemeClr>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tx1">
                    <a:lumMod val="75000"/>
                  </a:schemeClr>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8" name="TextBox 7"/>
          <p:cNvSpPr txBox="1"/>
          <p:nvPr userDrawn="1"/>
        </p:nvSpPr>
        <p:spPr>
          <a:xfrm>
            <a:off x="121638" y="6477000"/>
            <a:ext cx="1463862" cy="430887"/>
          </a:xfrm>
          <a:prstGeom prst="rect">
            <a:avLst/>
          </a:prstGeom>
          <a:noFill/>
        </p:spPr>
        <p:txBody>
          <a:bodyPr wrap="none" rtlCol="0">
            <a:spAutoFit/>
          </a:bodyPr>
          <a:lstStyle/>
          <a:p>
            <a:r>
              <a:rPr lang="en-US" sz="1100" dirty="0" smtClean="0">
                <a:solidFill>
                  <a:schemeClr val="tx1">
                    <a:lumMod val="75000"/>
                  </a:schemeClr>
                </a:solidFill>
              </a:rPr>
              <a:t>AVIAGE SYSTEMS </a:t>
            </a:r>
          </a:p>
          <a:p>
            <a:r>
              <a:rPr lang="en-US" sz="1100" dirty="0" smtClean="0">
                <a:solidFill>
                  <a:schemeClr val="tx1">
                    <a:lumMod val="75000"/>
                  </a:schemeClr>
                </a:solidFill>
              </a:rPr>
              <a:t>CONFIDENTIAL</a:t>
            </a:r>
            <a:endParaRPr lang="en-US" sz="1100" dirty="0" smtClean="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9049335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gradi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cxnSp>
        <p:nvCxnSpPr>
          <p:cNvPr id="5" name="Straight Connector 4"/>
          <p:cNvCxnSpPr/>
          <p:nvPr userDrawn="1"/>
        </p:nvCxnSpPr>
        <p:spPr>
          <a:xfrm>
            <a:off x="395288" y="1020462"/>
            <a:ext cx="836136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lvl1pPr>
              <a:defRPr b="1">
                <a:solidFill>
                  <a:schemeClr val="bg1"/>
                </a:solidFill>
              </a:defRPr>
            </a:lvl1pPr>
          </a:lstStyle>
          <a:p>
            <a:r>
              <a:rPr lang="en-US" dirty="0" smtClean="0"/>
              <a:t>Click to Edit Title</a:t>
            </a:r>
            <a:endParaRPr lang="en-CA" dirty="0"/>
          </a:p>
        </p:txBody>
      </p:sp>
      <p:sp>
        <p:nvSpPr>
          <p:cNvPr id="11" name="Content Placeholder 10"/>
          <p:cNvSpPr>
            <a:spLocks noGrp="1"/>
          </p:cNvSpPr>
          <p:nvPr>
            <p:ph sz="quarter" idx="10" hasCustomPrompt="1"/>
          </p:nvPr>
        </p:nvSpPr>
        <p:spPr>
          <a:xfrm>
            <a:off x="395288" y="1237129"/>
            <a:ext cx="4181475" cy="4895384"/>
          </a:xfrm>
        </p:spPr>
        <p:txBody>
          <a:bodyPr tIns="0"/>
          <a:lstStyle>
            <a:lvl1pPr>
              <a:defRPr baseline="0">
                <a:solidFill>
                  <a:schemeClr val="bg1"/>
                </a:solidFill>
              </a:defRPr>
            </a:lvl1pPr>
            <a:lvl2pPr>
              <a:defRPr/>
            </a:lvl2pPr>
          </a:lstStyle>
          <a:p>
            <a:pPr lvl="0"/>
            <a:r>
              <a:rPr lang="en-US" dirty="0" smtClean="0"/>
              <a:t>Click to edit text</a:t>
            </a:r>
          </a:p>
        </p:txBody>
      </p:sp>
      <p:cxnSp>
        <p:nvCxnSpPr>
          <p:cNvPr id="12" name="Straight Connector 11"/>
          <p:cNvCxnSpPr/>
          <p:nvPr userDrawn="1"/>
        </p:nvCxnSpPr>
        <p:spPr>
          <a:xfrm>
            <a:off x="384530" y="6356258"/>
            <a:ext cx="836136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67597" y="0"/>
            <a:ext cx="1676403" cy="768098"/>
          </a:xfrm>
          <a:prstGeom prst="rect">
            <a:avLst/>
          </a:prstGeom>
        </p:spPr>
      </p:pic>
      <p:sp>
        <p:nvSpPr>
          <p:cNvPr id="10" name="Slide Number Placeholder 4"/>
          <p:cNvSpPr txBox="1">
            <a:spLocks/>
          </p:cNvSpPr>
          <p:nvPr userDrawn="1"/>
        </p:nvSpPr>
        <p:spPr>
          <a:xfrm>
            <a:off x="6629400" y="62484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EEC57E-A301-44B8-8E80-ABC19877D04F}" type="slidenum">
              <a:rPr lang="en-US" smtClean="0"/>
              <a:pPr/>
              <a:t>‹#›</a:t>
            </a:fld>
            <a:endParaRPr lang="en-US" dirty="0"/>
          </a:p>
        </p:txBody>
      </p:sp>
      <p:sp>
        <p:nvSpPr>
          <p:cNvPr id="3" name="TextBox 2"/>
          <p:cNvSpPr txBox="1"/>
          <p:nvPr userDrawn="1"/>
        </p:nvSpPr>
        <p:spPr>
          <a:xfrm>
            <a:off x="1907704" y="6351711"/>
            <a:ext cx="6702059" cy="461665"/>
          </a:xfrm>
          <a:prstGeom prst="rect">
            <a:avLst/>
          </a:prstGeom>
          <a:noFill/>
        </p:spPr>
        <p:txBody>
          <a:bodyPr wrap="square" rtlCol="0" anchor="ctr">
            <a:spAutoFit/>
          </a:bodyPr>
          <a:lstStyle/>
          <a:p>
            <a:r>
              <a:rPr lang="en-US" sz="600" dirty="0" smtClean="0">
                <a:solidFill>
                  <a:schemeClr val="bg1"/>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bg1"/>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6" name="TextBox 5"/>
          <p:cNvSpPr txBox="1"/>
          <p:nvPr userDrawn="1"/>
        </p:nvSpPr>
        <p:spPr>
          <a:xfrm>
            <a:off x="118283" y="6453336"/>
            <a:ext cx="1861429" cy="430887"/>
          </a:xfrm>
          <a:prstGeom prst="rect">
            <a:avLst/>
          </a:prstGeom>
          <a:noFill/>
        </p:spPr>
        <p:txBody>
          <a:bodyPr wrap="square" rtlCol="0">
            <a:spAutoFit/>
          </a:bodyPr>
          <a:lstStyle/>
          <a:p>
            <a:pPr algn="ctr"/>
            <a:r>
              <a:rPr lang="en-US" sz="1100" dirty="0" smtClean="0">
                <a:solidFill>
                  <a:schemeClr val="bg1"/>
                </a:solidFill>
              </a:rPr>
              <a:t>AVIAGE SYSTEMS CONFIDENTIAL</a:t>
            </a:r>
          </a:p>
        </p:txBody>
      </p:sp>
    </p:spTree>
    <p:extLst>
      <p:ext uri="{BB962C8B-B14F-4D97-AF65-F5344CB8AC3E}">
        <p14:creationId xmlns:p14="http://schemas.microsoft.com/office/powerpoint/2010/main" val="3070218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solid blue)">
    <p:bg>
      <p:bgPr>
        <a:solidFill>
          <a:schemeClr val="tx1"/>
        </a:solidFill>
        <a:effectLst/>
      </p:bgPr>
    </p:bg>
    <p:spTree>
      <p:nvGrpSpPr>
        <p:cNvPr id="1" name=""/>
        <p:cNvGrpSpPr/>
        <p:nvPr/>
      </p:nvGrpSpPr>
      <p:grpSpPr>
        <a:xfrm>
          <a:off x="0" y="0"/>
          <a:ext cx="0" cy="0"/>
          <a:chOff x="0" y="0"/>
          <a:chExt cx="0" cy="0"/>
        </a:xfrm>
      </p:grpSpPr>
      <p:cxnSp>
        <p:nvCxnSpPr>
          <p:cNvPr id="5" name="Straight Connector 4"/>
          <p:cNvCxnSpPr/>
          <p:nvPr userDrawn="1"/>
        </p:nvCxnSpPr>
        <p:spPr>
          <a:xfrm>
            <a:off x="395288" y="1020462"/>
            <a:ext cx="836136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p:txBody>
          <a:bodyPr/>
          <a:lstStyle>
            <a:lvl1pPr>
              <a:defRPr b="1">
                <a:solidFill>
                  <a:schemeClr val="bg1"/>
                </a:solidFill>
              </a:defRPr>
            </a:lvl1pPr>
          </a:lstStyle>
          <a:p>
            <a:r>
              <a:rPr lang="en-US" dirty="0" smtClean="0"/>
              <a:t>Click to Edit Title</a:t>
            </a:r>
            <a:endParaRPr lang="en-CA" dirty="0"/>
          </a:p>
        </p:txBody>
      </p:sp>
      <p:sp>
        <p:nvSpPr>
          <p:cNvPr id="11" name="Content Placeholder 10"/>
          <p:cNvSpPr>
            <a:spLocks noGrp="1"/>
          </p:cNvSpPr>
          <p:nvPr>
            <p:ph sz="quarter" idx="10" hasCustomPrompt="1"/>
          </p:nvPr>
        </p:nvSpPr>
        <p:spPr>
          <a:xfrm>
            <a:off x="395288" y="1237129"/>
            <a:ext cx="4181475" cy="4895384"/>
          </a:xfrm>
        </p:spPr>
        <p:txBody>
          <a:bodyPr tIns="0"/>
          <a:lstStyle>
            <a:lvl1pPr>
              <a:defRPr baseline="0">
                <a:solidFill>
                  <a:schemeClr val="bg1"/>
                </a:solidFill>
              </a:defRPr>
            </a:lvl1pPr>
            <a:lvl2pPr>
              <a:defRPr/>
            </a:lvl2pPr>
          </a:lstStyle>
          <a:p>
            <a:pPr lvl="0"/>
            <a:r>
              <a:rPr lang="en-US" dirty="0" smtClean="0"/>
              <a:t>Click to edit text</a:t>
            </a:r>
          </a:p>
        </p:txBody>
      </p:sp>
      <p:cxnSp>
        <p:nvCxnSpPr>
          <p:cNvPr id="12" name="Straight Connector 11"/>
          <p:cNvCxnSpPr/>
          <p:nvPr userDrawn="1"/>
        </p:nvCxnSpPr>
        <p:spPr>
          <a:xfrm>
            <a:off x="384530" y="6356258"/>
            <a:ext cx="8361362"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7597" y="0"/>
            <a:ext cx="1676403" cy="768098"/>
          </a:xfrm>
          <a:prstGeom prst="rect">
            <a:avLst/>
          </a:prstGeom>
        </p:spPr>
      </p:pic>
      <p:sp>
        <p:nvSpPr>
          <p:cNvPr id="8" name="Slide Number Placeholder 4"/>
          <p:cNvSpPr txBox="1">
            <a:spLocks/>
          </p:cNvSpPr>
          <p:nvPr userDrawn="1"/>
        </p:nvSpPr>
        <p:spPr>
          <a:xfrm>
            <a:off x="6629400" y="62484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EEC57E-A301-44B8-8E80-ABC19877D04F}" type="slidenum">
              <a:rPr lang="en-US" smtClean="0"/>
              <a:pPr/>
              <a:t>‹#›</a:t>
            </a:fld>
            <a:endParaRPr lang="en-US" dirty="0"/>
          </a:p>
        </p:txBody>
      </p:sp>
      <p:sp>
        <p:nvSpPr>
          <p:cNvPr id="13" name="TextBox 12"/>
          <p:cNvSpPr txBox="1"/>
          <p:nvPr userDrawn="1"/>
        </p:nvSpPr>
        <p:spPr>
          <a:xfrm>
            <a:off x="1902389" y="6351711"/>
            <a:ext cx="6702059" cy="461665"/>
          </a:xfrm>
          <a:prstGeom prst="rect">
            <a:avLst/>
          </a:prstGeom>
          <a:noFill/>
        </p:spPr>
        <p:txBody>
          <a:bodyPr wrap="square" rtlCol="0" anchor="ctr">
            <a:spAutoFit/>
          </a:bodyPr>
          <a:lstStyle/>
          <a:p>
            <a:r>
              <a:rPr lang="en-US" sz="600" dirty="0" smtClean="0">
                <a:solidFill>
                  <a:schemeClr val="bg1"/>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bg1"/>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14" name="TextBox 13"/>
          <p:cNvSpPr txBox="1"/>
          <p:nvPr userDrawn="1"/>
        </p:nvSpPr>
        <p:spPr>
          <a:xfrm>
            <a:off x="118283" y="6453336"/>
            <a:ext cx="1861429" cy="430887"/>
          </a:xfrm>
          <a:prstGeom prst="rect">
            <a:avLst/>
          </a:prstGeom>
          <a:noFill/>
        </p:spPr>
        <p:txBody>
          <a:bodyPr wrap="square" rtlCol="0">
            <a:spAutoFit/>
          </a:bodyPr>
          <a:lstStyle/>
          <a:p>
            <a:pPr algn="ctr"/>
            <a:r>
              <a:rPr lang="en-US" sz="1100" dirty="0" smtClean="0">
                <a:solidFill>
                  <a:schemeClr val="bg1"/>
                </a:solidFill>
              </a:rPr>
              <a:t>AVIAGE SYSTEMS CONFIDENTIAL</a:t>
            </a:r>
          </a:p>
        </p:txBody>
      </p:sp>
    </p:spTree>
    <p:extLst>
      <p:ext uri="{BB962C8B-B14F-4D97-AF65-F5344CB8AC3E}">
        <p14:creationId xmlns:p14="http://schemas.microsoft.com/office/powerpoint/2010/main" val="121361778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with image background">
    <p:spTree>
      <p:nvGrpSpPr>
        <p:cNvPr id="1" name=""/>
        <p:cNvGrpSpPr/>
        <p:nvPr/>
      </p:nvGrpSpPr>
      <p:grpSpPr>
        <a:xfrm>
          <a:off x="0" y="0"/>
          <a:ext cx="0" cy="0"/>
          <a:chOff x="0" y="0"/>
          <a:chExt cx="0" cy="0"/>
        </a:xfrm>
      </p:grpSpPr>
      <p:cxnSp>
        <p:nvCxnSpPr>
          <p:cNvPr id="5" name="Straight Connector 4"/>
          <p:cNvCxnSpPr/>
          <p:nvPr userDrawn="1"/>
        </p:nvCxnSpPr>
        <p:spPr>
          <a:xfrm>
            <a:off x="395288" y="1020462"/>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384530" y="6356258"/>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0" hasCustomPrompt="1"/>
          </p:nvPr>
        </p:nvSpPr>
        <p:spPr>
          <a:xfrm>
            <a:off x="395288" y="1237129"/>
            <a:ext cx="4181475" cy="4895384"/>
          </a:xfrm>
        </p:spPr>
        <p:txBody>
          <a:bodyPr tIns="0"/>
          <a:lstStyle>
            <a:lvl1pPr>
              <a:defRPr baseline="0"/>
            </a:lvl1pPr>
            <a:lvl2pPr>
              <a:defRPr/>
            </a:lvl2pPr>
          </a:lstStyle>
          <a:p>
            <a:pPr lvl="0"/>
            <a:r>
              <a:rPr lang="en-US" dirty="0" smtClean="0"/>
              <a:t>Click to edit text</a:t>
            </a:r>
          </a:p>
        </p:txBody>
      </p:sp>
      <p:sp>
        <p:nvSpPr>
          <p:cNvPr id="2" name="Title 1"/>
          <p:cNvSpPr>
            <a:spLocks noGrp="1"/>
          </p:cNvSpPr>
          <p:nvPr>
            <p:ph type="title" hasCustomPrompt="1"/>
          </p:nvPr>
        </p:nvSpPr>
        <p:spPr/>
        <p:txBody>
          <a:bodyPr/>
          <a:lstStyle>
            <a:lvl1pPr>
              <a:defRPr/>
            </a:lvl1pPr>
          </a:lstStyle>
          <a:p>
            <a:r>
              <a:rPr lang="en-US" dirty="0" smtClean="0"/>
              <a:t>Click to Edit Title</a:t>
            </a:r>
            <a:endParaRPr lang="en-US" dirty="0"/>
          </a:p>
        </p:txBody>
      </p:sp>
      <p:sp>
        <p:nvSpPr>
          <p:cNvPr id="7" name="Slide Number Placeholder 4"/>
          <p:cNvSpPr txBox="1">
            <a:spLocks/>
          </p:cNvSpPr>
          <p:nvPr userDrawn="1"/>
        </p:nvSpPr>
        <p:spPr>
          <a:xfrm>
            <a:off x="6629400" y="62484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EEC57E-A301-44B8-8E80-ABC19877D04F}" type="slidenum">
              <a:rPr lang="en-US" smtClean="0"/>
              <a:pPr/>
              <a:t>‹#›</a:t>
            </a:fld>
            <a:endParaRPr lang="en-US" dirty="0"/>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7597" y="0"/>
            <a:ext cx="1676403" cy="768098"/>
          </a:xfrm>
          <a:prstGeom prst="rect">
            <a:avLst/>
          </a:prstGeom>
        </p:spPr>
      </p:pic>
      <p:sp>
        <p:nvSpPr>
          <p:cNvPr id="13" name="TextBox 12"/>
          <p:cNvSpPr txBox="1"/>
          <p:nvPr userDrawn="1"/>
        </p:nvSpPr>
        <p:spPr>
          <a:xfrm>
            <a:off x="1902389" y="6381328"/>
            <a:ext cx="6702059" cy="461665"/>
          </a:xfrm>
          <a:prstGeom prst="rect">
            <a:avLst/>
          </a:prstGeom>
          <a:noFill/>
        </p:spPr>
        <p:txBody>
          <a:bodyPr wrap="square" rtlCol="0" anchor="ctr">
            <a:spAutoFit/>
          </a:bodyPr>
          <a:lstStyle/>
          <a:p>
            <a:r>
              <a:rPr lang="en-US" sz="600" dirty="0" smtClean="0">
                <a:solidFill>
                  <a:schemeClr val="tx1">
                    <a:lumMod val="75000"/>
                  </a:schemeClr>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tx1">
                    <a:lumMod val="75000"/>
                  </a:schemeClr>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10" name="TextBox 9"/>
          <p:cNvSpPr txBox="1"/>
          <p:nvPr userDrawn="1"/>
        </p:nvSpPr>
        <p:spPr>
          <a:xfrm>
            <a:off x="121638" y="6477000"/>
            <a:ext cx="1463862" cy="430887"/>
          </a:xfrm>
          <a:prstGeom prst="rect">
            <a:avLst/>
          </a:prstGeom>
          <a:noFill/>
        </p:spPr>
        <p:txBody>
          <a:bodyPr wrap="none" rtlCol="0">
            <a:spAutoFit/>
          </a:bodyPr>
          <a:lstStyle/>
          <a:p>
            <a:r>
              <a:rPr lang="en-US" sz="1100" dirty="0" smtClean="0">
                <a:solidFill>
                  <a:schemeClr val="tx1">
                    <a:lumMod val="75000"/>
                  </a:schemeClr>
                </a:solidFill>
              </a:rPr>
              <a:t>AVIAGE SYSTEMS </a:t>
            </a:r>
          </a:p>
          <a:p>
            <a:r>
              <a:rPr lang="en-US" sz="1100" dirty="0" smtClean="0">
                <a:solidFill>
                  <a:schemeClr val="tx1">
                    <a:lumMod val="75000"/>
                  </a:schemeClr>
                </a:solidFill>
              </a:rPr>
              <a:t>CONFIDENTIAL</a:t>
            </a:r>
            <a:endParaRPr lang="en-US" sz="1100" dirty="0" smtClean="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1664495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ltLang="zh-CN" dirty="0" smtClean="0"/>
              <a:t>Click to Edit Title</a:t>
            </a:r>
            <a:endParaRPr lang="en-CA" dirty="0"/>
          </a:p>
        </p:txBody>
      </p:sp>
      <p:cxnSp>
        <p:nvCxnSpPr>
          <p:cNvPr id="8" name="Straight Connector 7"/>
          <p:cNvCxnSpPr/>
          <p:nvPr userDrawn="1"/>
        </p:nvCxnSpPr>
        <p:spPr>
          <a:xfrm>
            <a:off x="395288" y="1020462"/>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384530" y="6356258"/>
            <a:ext cx="836136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Content Placeholder 13"/>
          <p:cNvSpPr>
            <a:spLocks noGrp="1"/>
          </p:cNvSpPr>
          <p:nvPr>
            <p:ph sz="quarter" idx="13" hasCustomPrompt="1"/>
          </p:nvPr>
        </p:nvSpPr>
        <p:spPr>
          <a:xfrm>
            <a:off x="384175" y="1268413"/>
            <a:ext cx="8361363" cy="4864100"/>
          </a:xfrm>
        </p:spPr>
        <p:txBody>
          <a:bodyPr/>
          <a:lstStyle>
            <a:lvl1pPr marL="342900" indent="-342900">
              <a:buFont typeface="Arial" panose="020B0604020202020204" pitchFamily="34" charset="0"/>
              <a:buChar char="•"/>
              <a:defRPr/>
            </a:lvl1pPr>
            <a:lvl2pPr marL="617220" indent="-342900">
              <a:buFont typeface="Arial" panose="020B0604020202020204" pitchFamily="34" charset="0"/>
              <a:buChar char="•"/>
              <a:defRPr sz="2000" baseline="0">
                <a:solidFill>
                  <a:schemeClr val="tx1"/>
                </a:solidFill>
              </a:defRPr>
            </a:lvl2pPr>
            <a:lvl3pPr marL="834390" indent="-285750">
              <a:lnSpc>
                <a:spcPts val="2200"/>
              </a:lnSpc>
              <a:spcBef>
                <a:spcPts val="0"/>
              </a:spcBef>
              <a:buFont typeface="Arial" panose="020B0604020202020204" pitchFamily="34" charset="0"/>
              <a:buChar char="•"/>
              <a:defRPr lang="en-US" sz="1800" kern="1200" spc="-30" baseline="0" dirty="0" smtClean="0">
                <a:solidFill>
                  <a:schemeClr val="tx1"/>
                </a:solidFill>
                <a:latin typeface="+mn-lt"/>
                <a:ea typeface="+mn-ea"/>
                <a:cs typeface="+mn-cs"/>
              </a:defRPr>
            </a:lvl3pPr>
            <a:lvl4pPr marL="1108710" indent="-285750">
              <a:lnSpc>
                <a:spcPts val="2200"/>
              </a:lnSpc>
              <a:spcBef>
                <a:spcPts val="0"/>
              </a:spcBef>
              <a:buFont typeface="Arial" panose="020B0604020202020204" pitchFamily="34" charset="0"/>
              <a:buChar char="•"/>
              <a:defRPr lang="en-US" sz="1600" kern="1200" spc="-30" baseline="0" dirty="0" smtClean="0">
                <a:solidFill>
                  <a:schemeClr val="tx1"/>
                </a:solidFill>
                <a:latin typeface="+mn-lt"/>
                <a:ea typeface="+mn-ea"/>
                <a:cs typeface="+mn-cs"/>
              </a:defRPr>
            </a:lvl4pPr>
          </a:lstStyle>
          <a:p>
            <a:pPr lvl="0"/>
            <a:r>
              <a:rPr lang="en-US" dirty="0" smtClean="0"/>
              <a:t>First level text</a:t>
            </a:r>
          </a:p>
          <a:p>
            <a:pPr lvl="1"/>
            <a:r>
              <a:rPr lang="en-US" dirty="0" smtClean="0"/>
              <a:t>Second level text</a:t>
            </a:r>
          </a:p>
          <a:p>
            <a:pPr lvl="2"/>
            <a:r>
              <a:rPr lang="en-US" dirty="0" smtClean="0"/>
              <a:t>Third level text</a:t>
            </a:r>
          </a:p>
          <a:p>
            <a:pPr lvl="3"/>
            <a:r>
              <a:rPr lang="en-US" dirty="0" smtClean="0"/>
              <a:t>Forth level text</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467597" y="0"/>
            <a:ext cx="1676403" cy="768098"/>
          </a:xfrm>
          <a:prstGeom prst="rect">
            <a:avLst/>
          </a:prstGeom>
        </p:spPr>
      </p:pic>
      <p:sp>
        <p:nvSpPr>
          <p:cNvPr id="9" name="Slide Number Placeholder 4"/>
          <p:cNvSpPr txBox="1">
            <a:spLocks/>
          </p:cNvSpPr>
          <p:nvPr userDrawn="1"/>
        </p:nvSpPr>
        <p:spPr>
          <a:xfrm>
            <a:off x="6629400" y="624840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EEC57E-A301-44B8-8E80-ABC19877D04F}" type="slidenum">
              <a:rPr lang="en-US" smtClean="0"/>
              <a:pPr/>
              <a:t>‹#›</a:t>
            </a:fld>
            <a:endParaRPr lang="en-US" dirty="0"/>
          </a:p>
        </p:txBody>
      </p:sp>
      <p:sp>
        <p:nvSpPr>
          <p:cNvPr id="13" name="TextBox 12"/>
          <p:cNvSpPr txBox="1"/>
          <p:nvPr userDrawn="1"/>
        </p:nvSpPr>
        <p:spPr>
          <a:xfrm>
            <a:off x="1902389" y="6351711"/>
            <a:ext cx="6702059" cy="461665"/>
          </a:xfrm>
          <a:prstGeom prst="rect">
            <a:avLst/>
          </a:prstGeom>
          <a:noFill/>
        </p:spPr>
        <p:txBody>
          <a:bodyPr wrap="square" rtlCol="0" anchor="ctr">
            <a:spAutoFit/>
          </a:bodyPr>
          <a:lstStyle/>
          <a:p>
            <a:r>
              <a:rPr lang="en-US" sz="600" dirty="0" smtClean="0">
                <a:solidFill>
                  <a:schemeClr val="tx1">
                    <a:lumMod val="75000"/>
                  </a:schemeClr>
                </a:solidFill>
                <a:latin typeface="Arial" panose="020B0604020202020204" pitchFamily="34" charset="0"/>
                <a:cs typeface="Arial" panose="020B0604020202020204" pitchFamily="34" charset="0"/>
              </a:rPr>
              <a:t>The information in this document is GE AVIC Civil Avionics Systems Company Limited (“AVIAGE SYSTEMS”) Proprietary Information and is disclosed in confidence. It is the property of AVIAGE SYSTEMS and shall not be used, disclosed to others or reproduced without the express written consent of AVIAGE SYSTEMS. If consent is given for reproduction in whole or in part, this notice shall appear in any such reproduction in whole or in part. </a:t>
            </a:r>
            <a:r>
              <a:rPr lang="zh-CN" altLang="en-US" sz="600" dirty="0" smtClean="0">
                <a:solidFill>
                  <a:schemeClr val="tx1">
                    <a:lumMod val="75000"/>
                  </a:schemeClr>
                </a:solidFill>
                <a:latin typeface="黑体" panose="02010609060101010101" pitchFamily="49" charset="-122"/>
                <a:ea typeface="黑体" panose="02010609060101010101" pitchFamily="49" charset="-122"/>
              </a:rPr>
              <a:t>本文件中所含信息是中航通用电气民用航电系统有限责任公司（以下简称“昂际航电”）的专有信息，属非公开信息。该信息为昂际航电财产。未经昂际航电明确书面同意，不得使用、泄露或复制该信息。允许复制全部或部分信息时，应在复制品上标明本提示。</a:t>
            </a:r>
          </a:p>
        </p:txBody>
      </p:sp>
      <p:sp>
        <p:nvSpPr>
          <p:cNvPr id="12" name="TextBox 11"/>
          <p:cNvSpPr txBox="1"/>
          <p:nvPr userDrawn="1"/>
        </p:nvSpPr>
        <p:spPr>
          <a:xfrm>
            <a:off x="121638" y="6477000"/>
            <a:ext cx="1425390" cy="430887"/>
          </a:xfrm>
          <a:prstGeom prst="rect">
            <a:avLst/>
          </a:prstGeom>
          <a:noFill/>
        </p:spPr>
        <p:txBody>
          <a:bodyPr wrap="none" rtlCol="0">
            <a:spAutoFit/>
          </a:bodyPr>
          <a:lstStyle/>
          <a:p>
            <a:r>
              <a:rPr lang="en-US" sz="1100" dirty="0" smtClean="0">
                <a:solidFill>
                  <a:schemeClr val="tx1">
                    <a:lumMod val="75000"/>
                  </a:schemeClr>
                </a:solidFill>
              </a:rPr>
              <a:t>AVIAGE SYSTEMS</a:t>
            </a:r>
          </a:p>
          <a:p>
            <a:r>
              <a:rPr lang="en-US" sz="1100" dirty="0" smtClean="0">
                <a:solidFill>
                  <a:schemeClr val="tx1">
                    <a:lumMod val="75000"/>
                  </a:schemeClr>
                </a:solidFill>
              </a:rPr>
              <a:t>CONFIDENTIAL</a:t>
            </a:r>
            <a:endParaRPr lang="en-US" sz="1100" dirty="0" smtClean="0">
              <a:solidFill>
                <a:schemeClr val="tx1">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39298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8033" y="247425"/>
            <a:ext cx="4173967" cy="733301"/>
          </a:xfrm>
          <a:prstGeom prst="rect">
            <a:avLst/>
          </a:prstGeom>
        </p:spPr>
        <p:txBody>
          <a:bodyPr vert="horz" lIns="0" tIns="0" rIns="0" bIns="0" rtlCol="0" anchor="t" anchorCtr="0">
            <a:noAutofit/>
          </a:bodyPr>
          <a:lstStyle/>
          <a:p>
            <a:r>
              <a:rPr lang="en-US" dirty="0" smtClean="0"/>
              <a:t>Click to Edit Master </a:t>
            </a:r>
            <a:br>
              <a:rPr lang="en-US" dirty="0" smtClean="0"/>
            </a:br>
            <a:r>
              <a:rPr lang="en-US" dirty="0" smtClean="0"/>
              <a:t>Title Style</a:t>
            </a:r>
            <a:endParaRPr lang="en-CA" dirty="0"/>
          </a:p>
        </p:txBody>
      </p:sp>
      <p:sp>
        <p:nvSpPr>
          <p:cNvPr id="3" name="Text Placeholder 2"/>
          <p:cNvSpPr>
            <a:spLocks noGrp="1"/>
          </p:cNvSpPr>
          <p:nvPr>
            <p:ph type="body" idx="1"/>
          </p:nvPr>
        </p:nvSpPr>
        <p:spPr>
          <a:xfrm>
            <a:off x="395288" y="1261091"/>
            <a:ext cx="8361362" cy="4852070"/>
          </a:xfrm>
          <a:prstGeom prst="rect">
            <a:avLst/>
          </a:prstGeom>
        </p:spPr>
        <p:txBody>
          <a:bodyPr vert="horz" lIns="0" tIns="0" rIns="0" bIns="0" rtlCol="0">
            <a:noAutofit/>
          </a:bodyPr>
          <a:lstStyle/>
          <a:p>
            <a:pPr lvl="0"/>
            <a:r>
              <a:rPr lang="en-US" dirty="0" smtClean="0"/>
              <a:t>First level text </a:t>
            </a:r>
          </a:p>
          <a:p>
            <a:pPr lvl="1"/>
            <a:r>
              <a:rPr lang="en-US" dirty="0" smtClean="0"/>
              <a:t>Second level text</a:t>
            </a:r>
          </a:p>
        </p:txBody>
      </p:sp>
    </p:spTree>
    <p:extLst>
      <p:ext uri="{BB962C8B-B14F-4D97-AF65-F5344CB8AC3E}">
        <p14:creationId xmlns:p14="http://schemas.microsoft.com/office/powerpoint/2010/main" val="1866011327"/>
      </p:ext>
    </p:extLst>
  </p:cSld>
  <p:clrMap bg1="lt1" tx1="dk1" bg2="lt2" tx2="dk2" accent1="accent1" accent2="accent2" accent3="accent3" accent4="accent4" accent5="accent5" accent6="accent6" hlink="hlink" folHlink="folHlink"/>
  <p:sldLayoutIdLst>
    <p:sldLayoutId id="2147483661" r:id="rId1"/>
    <p:sldLayoutId id="2147483668" r:id="rId2"/>
    <p:sldLayoutId id="2147483669" r:id="rId3"/>
    <p:sldLayoutId id="2147483649" r:id="rId4"/>
    <p:sldLayoutId id="2147483670" r:id="rId5"/>
    <p:sldLayoutId id="2147483672" r:id="rId6"/>
    <p:sldLayoutId id="2147483673" r:id="rId7"/>
    <p:sldLayoutId id="2147483662" r:id="rId8"/>
    <p:sldLayoutId id="2147483650" r:id="rId9"/>
    <p:sldLayoutId id="2147483660" r:id="rId10"/>
    <p:sldLayoutId id="2147483664" r:id="rId11"/>
    <p:sldLayoutId id="2147483665" r:id="rId12"/>
    <p:sldLayoutId id="2147483667" r:id="rId13"/>
  </p:sldLayoutIdLst>
  <p:timing>
    <p:tnLst>
      <p:par>
        <p:cTn id="1" dur="indefinite" restart="never" nodeType="tmRoot"/>
      </p:par>
    </p:tnLst>
  </p:timing>
  <p:hf sldNum="0" hdr="0" ftr="0" dt="0"/>
  <p:txStyles>
    <p:titleStyle>
      <a:lvl1pPr algn="l" defTabSz="914400" rtl="0" eaLnBrk="1" latinLnBrk="0" hangingPunct="1">
        <a:lnSpc>
          <a:spcPts val="2200"/>
        </a:lnSpc>
        <a:spcBef>
          <a:spcPct val="0"/>
        </a:spcBef>
        <a:buNone/>
        <a:defRPr sz="2200" b="1" kern="1200" cap="none" baseline="0">
          <a:solidFill>
            <a:schemeClr val="tx1"/>
          </a:solidFill>
          <a:latin typeface="+mj-lt"/>
          <a:ea typeface="+mj-ea"/>
          <a:cs typeface="+mj-cs"/>
        </a:defRPr>
      </a:lvl1pPr>
    </p:titleStyle>
    <p:bodyStyle>
      <a:lvl1pPr marL="0" indent="0" algn="l" defTabSz="914400" rtl="0" eaLnBrk="1" latinLnBrk="0" hangingPunct="1">
        <a:lnSpc>
          <a:spcPts val="2200"/>
        </a:lnSpc>
        <a:spcBef>
          <a:spcPts val="0"/>
        </a:spcBef>
        <a:buFont typeface="Arial" pitchFamily="34" charset="0"/>
        <a:buNone/>
        <a:defRPr sz="2200" kern="1200" baseline="0">
          <a:solidFill>
            <a:schemeClr val="tx1"/>
          </a:solidFill>
          <a:latin typeface="+mn-lt"/>
          <a:ea typeface="+mn-ea"/>
          <a:cs typeface="+mn-cs"/>
        </a:defRPr>
      </a:lvl1pPr>
      <a:lvl2pPr marL="0" indent="0" algn="l" defTabSz="914400" rtl="0" eaLnBrk="1" latinLnBrk="0" hangingPunct="1">
        <a:lnSpc>
          <a:spcPts val="2200"/>
        </a:lnSpc>
        <a:spcBef>
          <a:spcPts val="0"/>
        </a:spcBef>
        <a:buFont typeface="Arial" pitchFamily="34" charset="0"/>
        <a:buNone/>
        <a:defRPr sz="2200" kern="1200" spc="-30" baseline="0">
          <a:solidFill>
            <a:schemeClr val="bg2"/>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ti.arc.nasa.gov/tech/dash/groups/pcoe/prognostic-data-repository/" TargetMode="Externa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hyperlink" Target="https://www.crowdanalytix.com/contests/predict-fuel-flow-rate-of-airplanes-during-different-phases-of-a-flight"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25.wmf"/><Relationship Id="rId4" Type="http://schemas.openxmlformats.org/officeDocument/2006/relationships/package" Target="../embeddings/Microsoft_Excel_Worksheet1.xlsx"/></Relationships>
</file>

<file path=ppt/slides/_rels/slide23.xml.rels><?xml version="1.0" encoding="UTF-8" standalone="yes"?>
<Relationships xmlns="http://schemas.openxmlformats.org/package/2006/relationships"><Relationship Id="rId2" Type="http://schemas.openxmlformats.org/officeDocument/2006/relationships/hyperlink" Target="https://c3.nasa.gov/dashlink/projects/85/resources/?page=1&amp;sort=-created&amp;type=ds" TargetMode="Externa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hyperlink" Target="https://c3.nasa.gov/dashlink/projects/85/" TargetMode="Externa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image" Target="../media/image57.png"/><Relationship Id="rId16"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AVIAGE SYSTEMS </a:t>
            </a:r>
            <a:br>
              <a:rPr lang="en-US" altLang="zh-CN" dirty="0" smtClean="0"/>
            </a:br>
            <a:r>
              <a:rPr lang="en-US" altLang="zh-CN" dirty="0" smtClean="0"/>
              <a:t>Big Data &amp; ML Introduction</a:t>
            </a:r>
            <a:endParaRPr lang="en-CA" dirty="0"/>
          </a:p>
        </p:txBody>
      </p:sp>
      <p:sp>
        <p:nvSpPr>
          <p:cNvPr id="3" name="Subtitle 2"/>
          <p:cNvSpPr>
            <a:spLocks noGrp="1"/>
          </p:cNvSpPr>
          <p:nvPr>
            <p:ph type="subTitle" idx="1"/>
          </p:nvPr>
        </p:nvSpPr>
        <p:spPr/>
        <p:txBody>
          <a:bodyPr/>
          <a:lstStyle/>
          <a:p>
            <a:r>
              <a:rPr lang="en-CA" dirty="0" smtClean="0"/>
              <a:t>2018/10/31</a:t>
            </a:r>
            <a:endParaRPr lang="en-CA" dirty="0"/>
          </a:p>
        </p:txBody>
      </p:sp>
    </p:spTree>
    <p:extLst>
      <p:ext uri="{BB962C8B-B14F-4D97-AF65-F5344CB8AC3E}">
        <p14:creationId xmlns:p14="http://schemas.microsoft.com/office/powerpoint/2010/main" val="11854090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sz="quarter" idx="13"/>
          </p:nvPr>
        </p:nvSpPr>
        <p:spPr/>
        <p:txBody>
          <a:bodyPr/>
          <a:lstStyle/>
          <a:p>
            <a:r>
              <a:rPr lang="en-US" dirty="0" smtClean="0"/>
              <a:t>NASA provide a prognostic data set for analysis</a:t>
            </a:r>
          </a:p>
          <a:p>
            <a:pPr marL="0" indent="0">
              <a:buNone/>
            </a:pPr>
            <a:r>
              <a:rPr lang="en-US" dirty="0">
                <a:hlinkClick r:id="rId2"/>
              </a:rPr>
              <a:t>https://ti.arc.nasa.gov/tech/dash/groups/pcoe/prognostic-data-repository</a:t>
            </a:r>
            <a:r>
              <a:rPr lang="en-US" dirty="0" smtClean="0">
                <a:hlinkClick r:id="rId2"/>
              </a:rPr>
              <a:t>/</a:t>
            </a:r>
            <a:r>
              <a:rPr lang="en-US" dirty="0" smtClean="0"/>
              <a:t> </a:t>
            </a:r>
          </a:p>
          <a:p>
            <a:pPr marL="0" indent="0">
              <a:buNone/>
            </a:pPr>
            <a:endParaRPr lang="en-US" dirty="0"/>
          </a:p>
          <a:p>
            <a:pPr marL="0" indent="0">
              <a:buNone/>
            </a:pPr>
            <a:r>
              <a:rPr lang="en-US" sz="1200" dirty="0"/>
              <a:t/>
            </a:r>
            <a:br>
              <a:rPr lang="en-US" sz="1200" dirty="0"/>
            </a:br>
            <a:r>
              <a:rPr lang="en-US" sz="1200" dirty="0"/>
              <a:t/>
            </a:r>
            <a:br>
              <a:rPr lang="en-US" sz="1200" dirty="0"/>
            </a:br>
            <a:endParaRPr lang="en-US" sz="1200" dirty="0"/>
          </a:p>
        </p:txBody>
      </p:sp>
      <p:sp>
        <p:nvSpPr>
          <p:cNvPr id="4" name="TextBox 3"/>
          <p:cNvSpPr txBox="1"/>
          <p:nvPr/>
        </p:nvSpPr>
        <p:spPr>
          <a:xfrm>
            <a:off x="4005138" y="2286000"/>
            <a:ext cx="4740400" cy="2462213"/>
          </a:xfrm>
          <a:prstGeom prst="rect">
            <a:avLst/>
          </a:prstGeom>
          <a:noFill/>
        </p:spPr>
        <p:txBody>
          <a:bodyPr wrap="none" rtlCol="0">
            <a:spAutoFit/>
          </a:bodyPr>
          <a:lstStyle/>
          <a:p>
            <a:r>
              <a:rPr lang="en-US" sz="1400" dirty="0"/>
              <a:t>Data Set: FD003 </a:t>
            </a:r>
            <a:br>
              <a:rPr lang="en-US" sz="1400" dirty="0"/>
            </a:br>
            <a:r>
              <a:rPr lang="en-US" sz="1400" dirty="0"/>
              <a:t>Train </a:t>
            </a:r>
            <a:r>
              <a:rPr lang="en-US" sz="1400" dirty="0" err="1"/>
              <a:t>trjectories</a:t>
            </a:r>
            <a:r>
              <a:rPr lang="en-US" sz="1400" dirty="0"/>
              <a:t>: 100 </a:t>
            </a:r>
            <a:br>
              <a:rPr lang="en-US" sz="1400" dirty="0"/>
            </a:br>
            <a:r>
              <a:rPr lang="en-US" sz="1400" dirty="0"/>
              <a:t>Test trajectories: 100 </a:t>
            </a:r>
            <a:br>
              <a:rPr lang="en-US" sz="1400" dirty="0"/>
            </a:br>
            <a:r>
              <a:rPr lang="en-US" sz="1400" dirty="0"/>
              <a:t>Conditions: ONE (Sea Level) </a:t>
            </a:r>
            <a:br>
              <a:rPr lang="en-US" sz="1400" dirty="0"/>
            </a:br>
            <a:r>
              <a:rPr lang="en-US" sz="1400" dirty="0"/>
              <a:t>Fault Modes: TWO (HPC Degradation, Fan Degradation) </a:t>
            </a:r>
            <a:br>
              <a:rPr lang="en-US" sz="1400" dirty="0"/>
            </a:br>
            <a:r>
              <a:rPr lang="en-US" sz="1400" dirty="0"/>
              <a:t/>
            </a:r>
            <a:br>
              <a:rPr lang="en-US" sz="1400" dirty="0"/>
            </a:br>
            <a:r>
              <a:rPr lang="en-US" sz="1400" dirty="0"/>
              <a:t>Data Set: FD004 </a:t>
            </a:r>
            <a:br>
              <a:rPr lang="en-US" sz="1400" dirty="0"/>
            </a:br>
            <a:r>
              <a:rPr lang="en-US" sz="1400" dirty="0"/>
              <a:t>Train </a:t>
            </a:r>
            <a:r>
              <a:rPr lang="en-US" sz="1400" dirty="0" err="1"/>
              <a:t>trjectories</a:t>
            </a:r>
            <a:r>
              <a:rPr lang="en-US" sz="1400" dirty="0"/>
              <a:t>: 248 </a:t>
            </a:r>
            <a:br>
              <a:rPr lang="en-US" sz="1400" dirty="0"/>
            </a:br>
            <a:r>
              <a:rPr lang="en-US" sz="1400" dirty="0"/>
              <a:t>Test trajectories: 249 </a:t>
            </a:r>
            <a:br>
              <a:rPr lang="en-US" sz="1400" dirty="0"/>
            </a:br>
            <a:r>
              <a:rPr lang="en-US" sz="1400" dirty="0"/>
              <a:t>Conditions: SIX </a:t>
            </a:r>
            <a:br>
              <a:rPr lang="en-US" sz="1400" dirty="0"/>
            </a:br>
            <a:r>
              <a:rPr lang="en-US" sz="1400" dirty="0"/>
              <a:t>Fault Modes: TWO (HPC Degradation, Fan Degradation)</a:t>
            </a:r>
          </a:p>
        </p:txBody>
      </p:sp>
      <p:sp>
        <p:nvSpPr>
          <p:cNvPr id="5" name="TextBox 4"/>
          <p:cNvSpPr txBox="1"/>
          <p:nvPr/>
        </p:nvSpPr>
        <p:spPr>
          <a:xfrm>
            <a:off x="398033" y="2297806"/>
            <a:ext cx="3280065" cy="2462213"/>
          </a:xfrm>
          <a:prstGeom prst="rect">
            <a:avLst/>
          </a:prstGeom>
          <a:noFill/>
        </p:spPr>
        <p:txBody>
          <a:bodyPr wrap="none" rtlCol="0">
            <a:spAutoFit/>
          </a:bodyPr>
          <a:lstStyle/>
          <a:p>
            <a:r>
              <a:rPr lang="en-US" sz="1400" dirty="0"/>
              <a:t>Data Set: FD001 </a:t>
            </a:r>
            <a:br>
              <a:rPr lang="en-US" sz="1400" dirty="0"/>
            </a:br>
            <a:r>
              <a:rPr lang="en-US" sz="1400" dirty="0"/>
              <a:t>Train </a:t>
            </a:r>
            <a:r>
              <a:rPr lang="en-US" sz="1400" dirty="0" err="1"/>
              <a:t>trjectories</a:t>
            </a:r>
            <a:r>
              <a:rPr lang="en-US" sz="1400" dirty="0"/>
              <a:t>: 100 </a:t>
            </a:r>
            <a:br>
              <a:rPr lang="en-US" sz="1400" dirty="0"/>
            </a:br>
            <a:r>
              <a:rPr lang="en-US" sz="1400" dirty="0"/>
              <a:t>Test trajectories: 100 </a:t>
            </a:r>
            <a:br>
              <a:rPr lang="en-US" sz="1400" dirty="0"/>
            </a:br>
            <a:r>
              <a:rPr lang="en-US" sz="1400" dirty="0"/>
              <a:t>Conditions: ONE (Sea Level) </a:t>
            </a:r>
            <a:br>
              <a:rPr lang="en-US" sz="1400" dirty="0"/>
            </a:br>
            <a:r>
              <a:rPr lang="en-US" sz="1400" dirty="0"/>
              <a:t>Fault Modes: ONE (HPC Degradation) </a:t>
            </a:r>
            <a:br>
              <a:rPr lang="en-US" sz="1400" dirty="0"/>
            </a:br>
            <a:r>
              <a:rPr lang="en-US" sz="1400" dirty="0"/>
              <a:t/>
            </a:r>
            <a:br>
              <a:rPr lang="en-US" sz="1400" dirty="0"/>
            </a:br>
            <a:r>
              <a:rPr lang="en-US" sz="1400" dirty="0"/>
              <a:t>Data Set: FD002 </a:t>
            </a:r>
            <a:br>
              <a:rPr lang="en-US" sz="1400" dirty="0"/>
            </a:br>
            <a:r>
              <a:rPr lang="en-US" sz="1400" dirty="0"/>
              <a:t>Train </a:t>
            </a:r>
            <a:r>
              <a:rPr lang="en-US" sz="1400" dirty="0" err="1"/>
              <a:t>trjectories</a:t>
            </a:r>
            <a:r>
              <a:rPr lang="en-US" sz="1400" dirty="0"/>
              <a:t>: 260 </a:t>
            </a:r>
            <a:br>
              <a:rPr lang="en-US" sz="1400" dirty="0"/>
            </a:br>
            <a:r>
              <a:rPr lang="en-US" sz="1400" dirty="0"/>
              <a:t>Test trajectories: 259 </a:t>
            </a:r>
            <a:br>
              <a:rPr lang="en-US" sz="1400" dirty="0"/>
            </a:br>
            <a:r>
              <a:rPr lang="en-US" sz="1400" dirty="0"/>
              <a:t>Conditions: SIX </a:t>
            </a:r>
            <a:br>
              <a:rPr lang="en-US" sz="1400" dirty="0"/>
            </a:br>
            <a:r>
              <a:rPr lang="en-US" sz="1400" dirty="0"/>
              <a:t>Fault Modes: ONE (HPC Degradation)</a:t>
            </a:r>
          </a:p>
        </p:txBody>
      </p:sp>
    </p:spTree>
    <p:extLst>
      <p:ext uri="{BB962C8B-B14F-4D97-AF65-F5344CB8AC3E}">
        <p14:creationId xmlns:p14="http://schemas.microsoft.com/office/powerpoint/2010/main" val="36721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sz="quarter" idx="13"/>
          </p:nvPr>
        </p:nvSpPr>
        <p:spPr/>
        <p:txBody>
          <a:bodyPr/>
          <a:lstStyle/>
          <a:p>
            <a:r>
              <a:rPr lang="en-US" dirty="0"/>
              <a:t>The data are provided as a zip-compressed text file with 26 columns of numbers, separated by spaces. Each row is a snapshot of data taken during a single operational cycle, each column is a different variable. The columns correspond to: </a:t>
            </a:r>
            <a:br>
              <a:rPr lang="en-US" dirty="0"/>
            </a:br>
            <a:r>
              <a:rPr lang="en-US" dirty="0"/>
              <a:t>1) unit number </a:t>
            </a:r>
            <a:br>
              <a:rPr lang="en-US" dirty="0"/>
            </a:br>
            <a:r>
              <a:rPr lang="en-US" dirty="0"/>
              <a:t>2) time, in cycles </a:t>
            </a:r>
            <a:br>
              <a:rPr lang="en-US" dirty="0"/>
            </a:br>
            <a:r>
              <a:rPr lang="en-US" dirty="0"/>
              <a:t>3) operational setting 1 </a:t>
            </a:r>
            <a:br>
              <a:rPr lang="en-US" dirty="0"/>
            </a:br>
            <a:r>
              <a:rPr lang="en-US" dirty="0"/>
              <a:t>4) operational setting 2 </a:t>
            </a:r>
            <a:br>
              <a:rPr lang="en-US" dirty="0"/>
            </a:br>
            <a:r>
              <a:rPr lang="en-US" dirty="0"/>
              <a:t>5) operational setting 3 </a:t>
            </a:r>
            <a:br>
              <a:rPr lang="en-US" dirty="0"/>
            </a:br>
            <a:r>
              <a:rPr lang="en-US" dirty="0"/>
              <a:t>6) sensor measurement 1 </a:t>
            </a:r>
            <a:br>
              <a:rPr lang="en-US" dirty="0"/>
            </a:br>
            <a:r>
              <a:rPr lang="en-US" dirty="0"/>
              <a:t>7) sensor measurement 2 </a:t>
            </a:r>
            <a:br>
              <a:rPr lang="en-US" dirty="0"/>
            </a:br>
            <a:r>
              <a:rPr lang="en-US" dirty="0"/>
              <a:t>... </a:t>
            </a:r>
            <a:br>
              <a:rPr lang="en-US" dirty="0"/>
            </a:br>
            <a:r>
              <a:rPr lang="en-US" dirty="0"/>
              <a:t>26) sensor measurement 21</a:t>
            </a:r>
          </a:p>
        </p:txBody>
      </p:sp>
      <p:pic>
        <p:nvPicPr>
          <p:cNvPr id="4" name="Picture 3"/>
          <p:cNvPicPr>
            <a:picLocks noChangeAspect="1"/>
          </p:cNvPicPr>
          <p:nvPr/>
        </p:nvPicPr>
        <p:blipFill>
          <a:blip r:embed="rId2"/>
          <a:stretch>
            <a:fillRect/>
          </a:stretch>
        </p:blipFill>
        <p:spPr>
          <a:xfrm>
            <a:off x="4343400" y="3505200"/>
            <a:ext cx="4572000" cy="1677215"/>
          </a:xfrm>
          <a:prstGeom prst="rect">
            <a:avLst/>
          </a:prstGeom>
        </p:spPr>
      </p:pic>
    </p:spTree>
    <p:extLst>
      <p:ext uri="{BB962C8B-B14F-4D97-AF65-F5344CB8AC3E}">
        <p14:creationId xmlns:p14="http://schemas.microsoft.com/office/powerpoint/2010/main" val="118311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033" y="247425"/>
            <a:ext cx="6078967" cy="733301"/>
          </a:xfrm>
        </p:spPr>
        <p:txBody>
          <a:bodyPr/>
          <a:lstStyle/>
          <a:p>
            <a:r>
              <a:rPr lang="en-US" dirty="0"/>
              <a:t>Check the Relationship between </a:t>
            </a:r>
            <a:r>
              <a:rPr lang="en-US" dirty="0" err="1"/>
              <a:t>Sensor_Measures</a:t>
            </a:r>
            <a:r>
              <a:rPr lang="en-US" dirty="0"/>
              <a:t> and </a:t>
            </a:r>
            <a:r>
              <a:rPr lang="en-US" dirty="0" err="1"/>
              <a:t>Remaining_Useful_Life</a:t>
            </a:r>
            <a:endParaRPr lang="en-US" dirty="0"/>
          </a:p>
        </p:txBody>
      </p:sp>
      <p:sp>
        <p:nvSpPr>
          <p:cNvPr id="3" name="Content Placeholder 2"/>
          <p:cNvSpPr>
            <a:spLocks noGrp="1"/>
          </p:cNvSpPr>
          <p:nvPr>
            <p:ph sz="quarter" idx="13"/>
          </p:nvPr>
        </p:nvSpPr>
        <p:spPr/>
        <p:txBody>
          <a:bodyPr/>
          <a:lstStyle/>
          <a:p>
            <a:r>
              <a:rPr lang="en-US" dirty="0" smtClean="0"/>
              <a:t>This to find our the key measurements</a:t>
            </a:r>
            <a:endParaRPr lang="en-US" dirty="0"/>
          </a:p>
        </p:txBody>
      </p:sp>
      <p:pic>
        <p:nvPicPr>
          <p:cNvPr id="5" name="Picture 4"/>
          <p:cNvPicPr>
            <a:picLocks noChangeAspect="1"/>
          </p:cNvPicPr>
          <p:nvPr/>
        </p:nvPicPr>
        <p:blipFill>
          <a:blip r:embed="rId2"/>
          <a:stretch>
            <a:fillRect/>
          </a:stretch>
        </p:blipFill>
        <p:spPr>
          <a:xfrm>
            <a:off x="228601" y="1600200"/>
            <a:ext cx="3657600" cy="1405720"/>
          </a:xfrm>
          <a:prstGeom prst="rect">
            <a:avLst/>
          </a:prstGeom>
        </p:spPr>
      </p:pic>
      <p:pic>
        <p:nvPicPr>
          <p:cNvPr id="6" name="Picture 5"/>
          <p:cNvPicPr>
            <a:picLocks noChangeAspect="1"/>
          </p:cNvPicPr>
          <p:nvPr/>
        </p:nvPicPr>
        <p:blipFill>
          <a:blip r:embed="rId3"/>
          <a:stretch>
            <a:fillRect/>
          </a:stretch>
        </p:blipFill>
        <p:spPr>
          <a:xfrm>
            <a:off x="4360069" y="1600200"/>
            <a:ext cx="3717131" cy="1411569"/>
          </a:xfrm>
          <a:prstGeom prst="rect">
            <a:avLst/>
          </a:prstGeom>
        </p:spPr>
      </p:pic>
      <p:pic>
        <p:nvPicPr>
          <p:cNvPr id="7" name="Picture 6"/>
          <p:cNvPicPr>
            <a:picLocks noChangeAspect="1"/>
          </p:cNvPicPr>
          <p:nvPr/>
        </p:nvPicPr>
        <p:blipFill>
          <a:blip r:embed="rId4"/>
          <a:stretch>
            <a:fillRect/>
          </a:stretch>
        </p:blipFill>
        <p:spPr>
          <a:xfrm>
            <a:off x="156840" y="3069016"/>
            <a:ext cx="3729361" cy="1440733"/>
          </a:xfrm>
          <a:prstGeom prst="rect">
            <a:avLst/>
          </a:prstGeom>
        </p:spPr>
      </p:pic>
      <p:pic>
        <p:nvPicPr>
          <p:cNvPr id="8" name="Picture 7"/>
          <p:cNvPicPr>
            <a:picLocks noChangeAspect="1"/>
          </p:cNvPicPr>
          <p:nvPr/>
        </p:nvPicPr>
        <p:blipFill>
          <a:blip r:embed="rId5"/>
          <a:stretch>
            <a:fillRect/>
          </a:stretch>
        </p:blipFill>
        <p:spPr>
          <a:xfrm>
            <a:off x="4357177" y="3069016"/>
            <a:ext cx="3720023" cy="1428655"/>
          </a:xfrm>
          <a:prstGeom prst="rect">
            <a:avLst/>
          </a:prstGeom>
        </p:spPr>
      </p:pic>
      <p:pic>
        <p:nvPicPr>
          <p:cNvPr id="9" name="Picture 8"/>
          <p:cNvPicPr>
            <a:picLocks noChangeAspect="1"/>
          </p:cNvPicPr>
          <p:nvPr/>
        </p:nvPicPr>
        <p:blipFill>
          <a:blip r:embed="rId6"/>
          <a:stretch>
            <a:fillRect/>
          </a:stretch>
        </p:blipFill>
        <p:spPr>
          <a:xfrm>
            <a:off x="156840" y="4643673"/>
            <a:ext cx="3729361" cy="1362720"/>
          </a:xfrm>
          <a:prstGeom prst="rect">
            <a:avLst/>
          </a:prstGeom>
        </p:spPr>
      </p:pic>
      <p:pic>
        <p:nvPicPr>
          <p:cNvPr id="10" name="Picture 9"/>
          <p:cNvPicPr>
            <a:picLocks noChangeAspect="1"/>
          </p:cNvPicPr>
          <p:nvPr/>
        </p:nvPicPr>
        <p:blipFill>
          <a:blip r:embed="rId7"/>
          <a:stretch>
            <a:fillRect/>
          </a:stretch>
        </p:blipFill>
        <p:spPr>
          <a:xfrm>
            <a:off x="4267200" y="4554918"/>
            <a:ext cx="3810000" cy="1451429"/>
          </a:xfrm>
          <a:prstGeom prst="rect">
            <a:avLst/>
          </a:prstGeom>
        </p:spPr>
      </p:pic>
    </p:spTree>
    <p:extLst>
      <p:ext uri="{BB962C8B-B14F-4D97-AF65-F5344CB8AC3E}">
        <p14:creationId xmlns:p14="http://schemas.microsoft.com/office/powerpoint/2010/main" val="186393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1000"/>
                                        <p:tgtEl>
                                          <p:spTgt spid="10"/>
                                        </p:tgtEl>
                                      </p:cBhvr>
                                    </p:animEffect>
                                    <p:anim calcmode="lin" valueType="num">
                                      <p:cBhvr>
                                        <p:cTn id="43" dur="1000" fill="hold"/>
                                        <p:tgtEl>
                                          <p:spTgt spid="10"/>
                                        </p:tgtEl>
                                        <p:attrNameLst>
                                          <p:attrName>ppt_x</p:attrName>
                                        </p:attrNameLst>
                                      </p:cBhvr>
                                      <p:tavLst>
                                        <p:tav tm="0">
                                          <p:val>
                                            <p:strVal val="#ppt_x"/>
                                          </p:val>
                                        </p:tav>
                                        <p:tav tm="100000">
                                          <p:val>
                                            <p:strVal val="#ppt_x"/>
                                          </p:val>
                                        </p:tav>
                                      </p:tavLst>
                                    </p:anim>
                                    <p:anim calcmode="lin" valueType="num">
                                      <p:cBhvr>
                                        <p:cTn id="4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033" y="247425"/>
            <a:ext cx="6078967" cy="733301"/>
          </a:xfrm>
        </p:spPr>
        <p:txBody>
          <a:bodyPr/>
          <a:lstStyle/>
          <a:p>
            <a:r>
              <a:rPr lang="en-US" dirty="0"/>
              <a:t>Check the Relationship between </a:t>
            </a:r>
            <a:r>
              <a:rPr lang="en-US" dirty="0" err="1"/>
              <a:t>Sensor_Measures</a:t>
            </a:r>
            <a:r>
              <a:rPr lang="en-US" dirty="0"/>
              <a:t> and </a:t>
            </a:r>
            <a:r>
              <a:rPr lang="en-US" dirty="0" err="1"/>
              <a:t>Remaining_Useful_Life</a:t>
            </a:r>
            <a:endParaRPr lang="en-US" dirty="0"/>
          </a:p>
        </p:txBody>
      </p:sp>
      <p:sp>
        <p:nvSpPr>
          <p:cNvPr id="3" name="Content Placeholder 2"/>
          <p:cNvSpPr>
            <a:spLocks noGrp="1"/>
          </p:cNvSpPr>
          <p:nvPr>
            <p:ph sz="quarter" idx="13"/>
          </p:nvPr>
        </p:nvSpPr>
        <p:spPr/>
        <p:txBody>
          <a:bodyPr/>
          <a:lstStyle/>
          <a:p>
            <a:r>
              <a:rPr lang="en-US" dirty="0" smtClean="0"/>
              <a:t>Check Data Distribution, Help to understand the data more</a:t>
            </a:r>
            <a:endParaRPr lang="en-US" dirty="0"/>
          </a:p>
        </p:txBody>
      </p:sp>
      <p:pic>
        <p:nvPicPr>
          <p:cNvPr id="4" name="Picture 3"/>
          <p:cNvPicPr>
            <a:picLocks noChangeAspect="1"/>
          </p:cNvPicPr>
          <p:nvPr/>
        </p:nvPicPr>
        <p:blipFill>
          <a:blip r:embed="rId2"/>
          <a:stretch>
            <a:fillRect/>
          </a:stretch>
        </p:blipFill>
        <p:spPr>
          <a:xfrm>
            <a:off x="1654796" y="1676400"/>
            <a:ext cx="4822204" cy="3121303"/>
          </a:xfrm>
          <a:prstGeom prst="rect">
            <a:avLst/>
          </a:prstGeom>
        </p:spPr>
      </p:pic>
      <p:pic>
        <p:nvPicPr>
          <p:cNvPr id="5" name="Picture 4"/>
          <p:cNvPicPr>
            <a:picLocks noChangeAspect="1"/>
          </p:cNvPicPr>
          <p:nvPr/>
        </p:nvPicPr>
        <p:blipFill>
          <a:blip r:embed="rId3"/>
          <a:stretch>
            <a:fillRect/>
          </a:stretch>
        </p:blipFill>
        <p:spPr>
          <a:xfrm>
            <a:off x="1754607" y="4876800"/>
            <a:ext cx="4265193" cy="1052093"/>
          </a:xfrm>
          <a:prstGeom prst="rect">
            <a:avLst/>
          </a:prstGeom>
        </p:spPr>
      </p:pic>
    </p:spTree>
    <p:extLst>
      <p:ext uri="{BB962C8B-B14F-4D97-AF65-F5344CB8AC3E}">
        <p14:creationId xmlns:p14="http://schemas.microsoft.com/office/powerpoint/2010/main" val="16064471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Models</a:t>
            </a:r>
            <a:endParaRPr lang="en-US" dirty="0"/>
          </a:p>
        </p:txBody>
      </p:sp>
      <p:sp>
        <p:nvSpPr>
          <p:cNvPr id="3" name="Content Placeholder 2"/>
          <p:cNvSpPr>
            <a:spLocks noGrp="1"/>
          </p:cNvSpPr>
          <p:nvPr>
            <p:ph sz="quarter" idx="13"/>
          </p:nvPr>
        </p:nvSpPr>
        <p:spPr/>
        <p:txBody>
          <a:bodyPr/>
          <a:lstStyle/>
          <a:p>
            <a:r>
              <a:rPr lang="en-US" dirty="0"/>
              <a:t>Random Forest </a:t>
            </a:r>
            <a:r>
              <a:rPr lang="en-US" dirty="0" smtClean="0"/>
              <a:t>Model</a:t>
            </a:r>
          </a:p>
          <a:p>
            <a:pPr lvl="1"/>
            <a:r>
              <a:rPr lang="en-US" dirty="0" smtClean="0"/>
              <a:t>Tree based model, will output measurement importance</a:t>
            </a:r>
          </a:p>
          <a:p>
            <a:endParaRPr lang="en-US" dirty="0"/>
          </a:p>
          <a:p>
            <a:r>
              <a:rPr lang="en-US" dirty="0"/>
              <a:t>Gradient Boosting </a:t>
            </a:r>
            <a:r>
              <a:rPr lang="en-US" dirty="0" smtClean="0"/>
              <a:t>Model</a:t>
            </a:r>
          </a:p>
          <a:p>
            <a:pPr lvl="1"/>
            <a:r>
              <a:rPr lang="en-US" dirty="0" smtClean="0"/>
              <a:t>Training Fast with good accuracy</a:t>
            </a:r>
          </a:p>
          <a:p>
            <a:endParaRPr lang="en-US" dirty="0"/>
          </a:p>
          <a:p>
            <a:r>
              <a:rPr lang="en-US" dirty="0"/>
              <a:t>Recurrent Neural Network </a:t>
            </a:r>
            <a:r>
              <a:rPr lang="en-US" dirty="0" smtClean="0"/>
              <a:t>Model</a:t>
            </a:r>
          </a:p>
          <a:p>
            <a:pPr lvl="1"/>
            <a:r>
              <a:rPr lang="en-US" dirty="0" smtClean="0"/>
              <a:t>Good at estimate time series data</a:t>
            </a:r>
            <a:endParaRPr lang="en-US" dirty="0"/>
          </a:p>
          <a:p>
            <a:endParaRPr lang="en-US" dirty="0"/>
          </a:p>
        </p:txBody>
      </p:sp>
    </p:spTree>
    <p:extLst>
      <p:ext uri="{BB962C8B-B14F-4D97-AF65-F5344CB8AC3E}">
        <p14:creationId xmlns:p14="http://schemas.microsoft.com/office/powerpoint/2010/main" val="28238309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1000"/>
                                        <p:tgtEl>
                                          <p:spTgt spid="3">
                                            <p:txEl>
                                              <p:pRg st="6" end="6"/>
                                            </p:txEl>
                                          </p:spTgt>
                                        </p:tgtEl>
                                      </p:cBhvr>
                                    </p:animEffect>
                                    <p:anim calcmode="lin" valueType="num">
                                      <p:cBhvr>
                                        <p:cTn id="36"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Model</a:t>
            </a:r>
            <a:endParaRPr lang="en-US" dirty="0"/>
          </a:p>
        </p:txBody>
      </p:sp>
      <p:sp>
        <p:nvSpPr>
          <p:cNvPr id="3" name="Content Placeholder 2"/>
          <p:cNvSpPr>
            <a:spLocks noGrp="1"/>
          </p:cNvSpPr>
          <p:nvPr>
            <p:ph sz="quarter" idx="13"/>
          </p:nvPr>
        </p:nvSpPr>
        <p:spPr/>
        <p:txBody>
          <a:bodyPr/>
          <a:lstStyle/>
          <a:p>
            <a:r>
              <a:rPr lang="en-US" dirty="0" smtClean="0"/>
              <a:t>Optimize with different hyper parameters</a:t>
            </a:r>
            <a:endParaRPr lang="en-US" dirty="0"/>
          </a:p>
        </p:txBody>
      </p:sp>
      <p:pic>
        <p:nvPicPr>
          <p:cNvPr id="4" name="Picture 3"/>
          <p:cNvPicPr>
            <a:picLocks noChangeAspect="1"/>
          </p:cNvPicPr>
          <p:nvPr/>
        </p:nvPicPr>
        <p:blipFill>
          <a:blip r:embed="rId2"/>
          <a:stretch>
            <a:fillRect/>
          </a:stretch>
        </p:blipFill>
        <p:spPr>
          <a:xfrm>
            <a:off x="4553744" y="1819141"/>
            <a:ext cx="3829050" cy="2495587"/>
          </a:xfrm>
          <a:prstGeom prst="rect">
            <a:avLst/>
          </a:prstGeom>
        </p:spPr>
      </p:pic>
      <p:pic>
        <p:nvPicPr>
          <p:cNvPr id="5" name="Picture 4"/>
          <p:cNvPicPr>
            <a:picLocks noChangeAspect="1"/>
          </p:cNvPicPr>
          <p:nvPr/>
        </p:nvPicPr>
        <p:blipFill>
          <a:blip r:embed="rId3"/>
          <a:stretch>
            <a:fillRect/>
          </a:stretch>
        </p:blipFill>
        <p:spPr>
          <a:xfrm>
            <a:off x="609600" y="1828800"/>
            <a:ext cx="3657600" cy="2383200"/>
          </a:xfrm>
          <a:prstGeom prst="rect">
            <a:avLst/>
          </a:prstGeom>
        </p:spPr>
      </p:pic>
    </p:spTree>
    <p:extLst>
      <p:ext uri="{BB962C8B-B14F-4D97-AF65-F5344CB8AC3E}">
        <p14:creationId xmlns:p14="http://schemas.microsoft.com/office/powerpoint/2010/main" val="3126132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Models</a:t>
            </a:r>
            <a:endParaRPr lang="en-US" dirty="0"/>
          </a:p>
        </p:txBody>
      </p:sp>
      <p:sp>
        <p:nvSpPr>
          <p:cNvPr id="3" name="Content Placeholder 2"/>
          <p:cNvSpPr>
            <a:spLocks noGrp="1"/>
          </p:cNvSpPr>
          <p:nvPr>
            <p:ph sz="quarter" idx="13"/>
          </p:nvPr>
        </p:nvSpPr>
        <p:spPr/>
        <p:txBody>
          <a:bodyPr/>
          <a:lstStyle/>
          <a:p>
            <a:r>
              <a:rPr lang="en-US" dirty="0" smtClean="0"/>
              <a:t>Finally to select “Random Forrest” and “Recurrent Neural Network” models, combine their predictions together and use </a:t>
            </a:r>
            <a:r>
              <a:rPr lang="en-US" dirty="0" err="1" smtClean="0"/>
              <a:t>KalmanFilter</a:t>
            </a:r>
            <a:r>
              <a:rPr lang="en-US" dirty="0" smtClean="0"/>
              <a:t> to get the final estimate</a:t>
            </a:r>
            <a:endParaRPr lang="en-US" dirty="0"/>
          </a:p>
        </p:txBody>
      </p:sp>
      <p:pic>
        <p:nvPicPr>
          <p:cNvPr id="4" name="Picture 3"/>
          <p:cNvPicPr>
            <a:picLocks noChangeAspect="1"/>
          </p:cNvPicPr>
          <p:nvPr/>
        </p:nvPicPr>
        <p:blipFill>
          <a:blip r:embed="rId2"/>
          <a:stretch>
            <a:fillRect/>
          </a:stretch>
        </p:blipFill>
        <p:spPr>
          <a:xfrm>
            <a:off x="228600" y="2286000"/>
            <a:ext cx="3740443" cy="2483945"/>
          </a:xfrm>
          <a:prstGeom prst="rect">
            <a:avLst/>
          </a:prstGeom>
        </p:spPr>
      </p:pic>
      <p:pic>
        <p:nvPicPr>
          <p:cNvPr id="5" name="Picture 4"/>
          <p:cNvPicPr>
            <a:picLocks noChangeAspect="1"/>
          </p:cNvPicPr>
          <p:nvPr/>
        </p:nvPicPr>
        <p:blipFill>
          <a:blip r:embed="rId3"/>
          <a:stretch>
            <a:fillRect/>
          </a:stretch>
        </p:blipFill>
        <p:spPr>
          <a:xfrm>
            <a:off x="4595611" y="2209800"/>
            <a:ext cx="2694614" cy="2106926"/>
          </a:xfrm>
          <a:prstGeom prst="rect">
            <a:avLst/>
          </a:prstGeom>
        </p:spPr>
      </p:pic>
      <p:pic>
        <p:nvPicPr>
          <p:cNvPr id="6" name="Picture 5"/>
          <p:cNvPicPr>
            <a:picLocks noChangeAspect="1"/>
          </p:cNvPicPr>
          <p:nvPr/>
        </p:nvPicPr>
        <p:blipFill>
          <a:blip r:embed="rId4"/>
          <a:stretch>
            <a:fillRect/>
          </a:stretch>
        </p:blipFill>
        <p:spPr>
          <a:xfrm>
            <a:off x="4595611" y="4769945"/>
            <a:ext cx="2190750" cy="1066800"/>
          </a:xfrm>
          <a:prstGeom prst="rect">
            <a:avLst/>
          </a:prstGeom>
        </p:spPr>
      </p:pic>
    </p:spTree>
    <p:extLst>
      <p:ext uri="{BB962C8B-B14F-4D97-AF65-F5344CB8AC3E}">
        <p14:creationId xmlns:p14="http://schemas.microsoft.com/office/powerpoint/2010/main" val="28202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anim calcmode="lin" valueType="num">
                                      <p:cBhvr>
                                        <p:cTn id="29" dur="1000" fill="hold"/>
                                        <p:tgtEl>
                                          <p:spTgt spid="6"/>
                                        </p:tgtEl>
                                        <p:attrNameLst>
                                          <p:attrName>ppt_x</p:attrName>
                                        </p:attrNameLst>
                                      </p:cBhvr>
                                      <p:tavLst>
                                        <p:tav tm="0">
                                          <p:val>
                                            <p:strVal val="#ppt_x"/>
                                          </p:val>
                                        </p:tav>
                                        <p:tav tm="100000">
                                          <p:val>
                                            <p:strVal val="#ppt_x"/>
                                          </p:val>
                                        </p:tav>
                                      </p:tavLst>
                                    </p:anim>
                                    <p:anim calcmode="lin" valueType="num">
                                      <p:cBhvr>
                                        <p:cTn id="3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2</a:t>
            </a:r>
            <a:endParaRPr lang="en-US" dirty="0"/>
          </a:p>
        </p:txBody>
      </p:sp>
      <p:sp>
        <p:nvSpPr>
          <p:cNvPr id="3" name="Content Placeholder 2"/>
          <p:cNvSpPr>
            <a:spLocks noGrp="1"/>
          </p:cNvSpPr>
          <p:nvPr>
            <p:ph sz="quarter" idx="13"/>
          </p:nvPr>
        </p:nvSpPr>
        <p:spPr/>
        <p:txBody>
          <a:bodyPr anchor="ctr"/>
          <a:lstStyle/>
          <a:p>
            <a:pPr marL="0" indent="0" algn="ctr">
              <a:buNone/>
            </a:pPr>
            <a:r>
              <a:rPr lang="en-US" sz="4000" dirty="0" smtClean="0"/>
              <a:t>Airplane Fuel Saving</a:t>
            </a:r>
            <a:endParaRPr lang="en-US" sz="4000" dirty="0"/>
          </a:p>
        </p:txBody>
      </p:sp>
    </p:spTree>
    <p:extLst>
      <p:ext uri="{BB962C8B-B14F-4D97-AF65-F5344CB8AC3E}">
        <p14:creationId xmlns:p14="http://schemas.microsoft.com/office/powerpoint/2010/main" val="35620487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98033" y="247425"/>
            <a:ext cx="4173967" cy="733301"/>
          </a:xfrm>
        </p:spPr>
        <p:txBody>
          <a:bodyPr/>
          <a:lstStyle/>
          <a:p>
            <a:r>
              <a:rPr lang="en-CA" dirty="0" smtClean="0"/>
              <a:t>Case2 Agenda</a:t>
            </a:r>
            <a:endParaRPr lang="en-CA" dirty="0"/>
          </a:p>
        </p:txBody>
      </p:sp>
      <p:sp>
        <p:nvSpPr>
          <p:cNvPr id="8" name="Content Placeholder 6"/>
          <p:cNvSpPr>
            <a:spLocks noGrp="1"/>
          </p:cNvSpPr>
          <p:nvPr>
            <p:ph sz="quarter" idx="13"/>
          </p:nvPr>
        </p:nvSpPr>
        <p:spPr>
          <a:xfrm>
            <a:off x="384175" y="1268413"/>
            <a:ext cx="8361363" cy="4864100"/>
          </a:xfrm>
        </p:spPr>
        <p:txBody>
          <a:bodyPr/>
          <a:lstStyle/>
          <a:p>
            <a:r>
              <a:rPr lang="en-CA" dirty="0" smtClean="0"/>
              <a:t>Purpose</a:t>
            </a:r>
          </a:p>
          <a:p>
            <a:endParaRPr lang="en-CA" dirty="0"/>
          </a:p>
          <a:p>
            <a:r>
              <a:rPr lang="en-CA" dirty="0" smtClean="0"/>
              <a:t>Data Source </a:t>
            </a:r>
            <a:r>
              <a:rPr lang="en-US" altLang="zh-CN" dirty="0" smtClean="0"/>
              <a:t>Introduction</a:t>
            </a:r>
            <a:endParaRPr lang="en-CA" dirty="0" smtClean="0"/>
          </a:p>
          <a:p>
            <a:endParaRPr lang="en-CA" dirty="0"/>
          </a:p>
          <a:p>
            <a:r>
              <a:rPr lang="en-US" altLang="zh-CN" dirty="0" smtClean="0"/>
              <a:t>Fuel Cost/Time Analysis by Flight Phases</a:t>
            </a:r>
          </a:p>
          <a:p>
            <a:endParaRPr lang="en-US" dirty="0"/>
          </a:p>
          <a:p>
            <a:r>
              <a:rPr lang="en-US" dirty="0"/>
              <a:t>Analyze </a:t>
            </a:r>
            <a:r>
              <a:rPr lang="en-US" dirty="0" smtClean="0"/>
              <a:t>“Taxi” Phase</a:t>
            </a:r>
          </a:p>
          <a:p>
            <a:endParaRPr lang="en-US" dirty="0"/>
          </a:p>
          <a:p>
            <a:r>
              <a:rPr lang="en-US" dirty="0" smtClean="0"/>
              <a:t>Analyze “Climb” Phase</a:t>
            </a:r>
          </a:p>
          <a:p>
            <a:endParaRPr lang="en-US" dirty="0"/>
          </a:p>
          <a:p>
            <a:r>
              <a:rPr lang="en-US" dirty="0" smtClean="0"/>
              <a:t>Analyze “Cruise” Phase</a:t>
            </a:r>
          </a:p>
          <a:p>
            <a:endParaRPr lang="en-US" dirty="0"/>
          </a:p>
          <a:p>
            <a:r>
              <a:rPr lang="en-US" dirty="0" smtClean="0"/>
              <a:t>Analyze “Approach” Phase</a:t>
            </a:r>
          </a:p>
          <a:p>
            <a:endParaRPr lang="en-US" dirty="0"/>
          </a:p>
          <a:p>
            <a:r>
              <a:rPr lang="en-US" dirty="0" smtClean="0"/>
              <a:t>Other Considerations</a:t>
            </a:r>
            <a:endParaRPr lang="en-CA" dirty="0"/>
          </a:p>
        </p:txBody>
      </p:sp>
    </p:spTree>
    <p:extLst>
      <p:ext uri="{BB962C8B-B14F-4D97-AF65-F5344CB8AC3E}">
        <p14:creationId xmlns:p14="http://schemas.microsoft.com/office/powerpoint/2010/main" val="4024693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1000"/>
                                        <p:tgtEl>
                                          <p:spTgt spid="8">
                                            <p:txEl>
                                              <p:pRg st="4" end="4"/>
                                            </p:txEl>
                                          </p:spTgt>
                                        </p:tgtEl>
                                      </p:cBhvr>
                                    </p:animEffect>
                                    <p:anim calcmode="lin" valueType="num">
                                      <p:cBhvr>
                                        <p:cTn id="2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1000"/>
                                        <p:tgtEl>
                                          <p:spTgt spid="8">
                                            <p:txEl>
                                              <p:pRg st="6" end="6"/>
                                            </p:txEl>
                                          </p:spTgt>
                                        </p:tgtEl>
                                      </p:cBhvr>
                                    </p:animEffect>
                                    <p:anim calcmode="lin" valueType="num">
                                      <p:cBhvr>
                                        <p:cTn id="29"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1000"/>
                                        <p:tgtEl>
                                          <p:spTgt spid="8">
                                            <p:txEl>
                                              <p:pRg st="8" end="8"/>
                                            </p:txEl>
                                          </p:spTgt>
                                        </p:tgtEl>
                                      </p:cBhvr>
                                    </p:animEffect>
                                    <p:anim calcmode="lin" valueType="num">
                                      <p:cBhvr>
                                        <p:cTn id="36"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
                                            <p:txEl>
                                              <p:pRg st="10" end="10"/>
                                            </p:txEl>
                                          </p:spTgt>
                                        </p:tgtEl>
                                        <p:attrNameLst>
                                          <p:attrName>style.visibility</p:attrName>
                                        </p:attrNameLst>
                                      </p:cBhvr>
                                      <p:to>
                                        <p:strVal val="visible"/>
                                      </p:to>
                                    </p:set>
                                    <p:animEffect transition="in" filter="fade">
                                      <p:cBhvr>
                                        <p:cTn id="42" dur="1000"/>
                                        <p:tgtEl>
                                          <p:spTgt spid="8">
                                            <p:txEl>
                                              <p:pRg st="10" end="10"/>
                                            </p:txEl>
                                          </p:spTgt>
                                        </p:tgtEl>
                                      </p:cBhvr>
                                    </p:animEffect>
                                    <p:anim calcmode="lin" valueType="num">
                                      <p:cBhvr>
                                        <p:cTn id="43" dur="1000" fill="hold"/>
                                        <p:tgtEl>
                                          <p:spTgt spid="8">
                                            <p:txEl>
                                              <p:pRg st="10" end="10"/>
                                            </p:txEl>
                                          </p:spTgt>
                                        </p:tgtEl>
                                        <p:attrNameLst>
                                          <p:attrName>ppt_x</p:attrName>
                                        </p:attrNameLst>
                                      </p:cBhvr>
                                      <p:tavLst>
                                        <p:tav tm="0">
                                          <p:val>
                                            <p:strVal val="#ppt_x"/>
                                          </p:val>
                                        </p:tav>
                                        <p:tav tm="100000">
                                          <p:val>
                                            <p:strVal val="#ppt_x"/>
                                          </p:val>
                                        </p:tav>
                                      </p:tavLst>
                                    </p:anim>
                                    <p:anim calcmode="lin" valueType="num">
                                      <p:cBhvr>
                                        <p:cTn id="44" dur="1000" fill="hold"/>
                                        <p:tgtEl>
                                          <p:spTgt spid="8">
                                            <p:txEl>
                                              <p:pRg st="10" end="10"/>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8">
                                            <p:txEl>
                                              <p:pRg st="12" end="12"/>
                                            </p:txEl>
                                          </p:spTgt>
                                        </p:tgtEl>
                                        <p:attrNameLst>
                                          <p:attrName>style.visibility</p:attrName>
                                        </p:attrNameLst>
                                      </p:cBhvr>
                                      <p:to>
                                        <p:strVal val="visible"/>
                                      </p:to>
                                    </p:set>
                                    <p:animEffect transition="in" filter="fade">
                                      <p:cBhvr>
                                        <p:cTn id="49" dur="1000"/>
                                        <p:tgtEl>
                                          <p:spTgt spid="8">
                                            <p:txEl>
                                              <p:pRg st="12" end="12"/>
                                            </p:txEl>
                                          </p:spTgt>
                                        </p:tgtEl>
                                      </p:cBhvr>
                                    </p:animEffect>
                                    <p:anim calcmode="lin" valueType="num">
                                      <p:cBhvr>
                                        <p:cTn id="50" dur="1000" fill="hold"/>
                                        <p:tgtEl>
                                          <p:spTgt spid="8">
                                            <p:txEl>
                                              <p:pRg st="12" end="12"/>
                                            </p:txEl>
                                          </p:spTgt>
                                        </p:tgtEl>
                                        <p:attrNameLst>
                                          <p:attrName>ppt_x</p:attrName>
                                        </p:attrNameLst>
                                      </p:cBhvr>
                                      <p:tavLst>
                                        <p:tav tm="0">
                                          <p:val>
                                            <p:strVal val="#ppt_x"/>
                                          </p:val>
                                        </p:tav>
                                        <p:tav tm="100000">
                                          <p:val>
                                            <p:strVal val="#ppt_x"/>
                                          </p:val>
                                        </p:tav>
                                      </p:tavLst>
                                    </p:anim>
                                    <p:anim calcmode="lin" valueType="num">
                                      <p:cBhvr>
                                        <p:cTn id="51" dur="1000" fill="hold"/>
                                        <p:tgtEl>
                                          <p:spTgt spid="8">
                                            <p:txEl>
                                              <p:pRg st="12" end="12"/>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8">
                                            <p:txEl>
                                              <p:pRg st="14" end="14"/>
                                            </p:txEl>
                                          </p:spTgt>
                                        </p:tgtEl>
                                        <p:attrNameLst>
                                          <p:attrName>style.visibility</p:attrName>
                                        </p:attrNameLst>
                                      </p:cBhvr>
                                      <p:to>
                                        <p:strVal val="visible"/>
                                      </p:to>
                                    </p:set>
                                    <p:animEffect transition="in" filter="fade">
                                      <p:cBhvr>
                                        <p:cTn id="56" dur="1000"/>
                                        <p:tgtEl>
                                          <p:spTgt spid="8">
                                            <p:txEl>
                                              <p:pRg st="14" end="14"/>
                                            </p:txEl>
                                          </p:spTgt>
                                        </p:tgtEl>
                                      </p:cBhvr>
                                    </p:animEffect>
                                    <p:anim calcmode="lin" valueType="num">
                                      <p:cBhvr>
                                        <p:cTn id="57" dur="1000" fill="hold"/>
                                        <p:tgtEl>
                                          <p:spTgt spid="8">
                                            <p:txEl>
                                              <p:pRg st="14" end="14"/>
                                            </p:txEl>
                                          </p:spTgt>
                                        </p:tgtEl>
                                        <p:attrNameLst>
                                          <p:attrName>ppt_x</p:attrName>
                                        </p:attrNameLst>
                                      </p:cBhvr>
                                      <p:tavLst>
                                        <p:tav tm="0">
                                          <p:val>
                                            <p:strVal val="#ppt_x"/>
                                          </p:val>
                                        </p:tav>
                                        <p:tav tm="100000">
                                          <p:val>
                                            <p:strVal val="#ppt_x"/>
                                          </p:val>
                                        </p:tav>
                                      </p:tavLst>
                                    </p:anim>
                                    <p:anim calcmode="lin" valueType="num">
                                      <p:cBhvr>
                                        <p:cTn id="58" dur="1000" fill="hold"/>
                                        <p:tgtEl>
                                          <p:spTgt spid="8">
                                            <p:txEl>
                                              <p:pRg st="14" end="1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sz="quarter" idx="13"/>
          </p:nvPr>
        </p:nvSpPr>
        <p:spPr/>
        <p:txBody>
          <a:bodyPr/>
          <a:lstStyle/>
          <a:p>
            <a:r>
              <a:rPr lang="en-US" dirty="0" smtClean="0"/>
              <a:t>To Analyze FDR (Flight Data Recorder) data collected of multiple flights.</a:t>
            </a:r>
          </a:p>
          <a:p>
            <a:endParaRPr lang="en-US" dirty="0"/>
          </a:p>
          <a:p>
            <a:r>
              <a:rPr lang="en-US" dirty="0" smtClean="0"/>
              <a:t>Try to find out the key parameters which affecting the Fuel Flow during different phase of a flight</a:t>
            </a:r>
          </a:p>
          <a:p>
            <a:pPr marL="0" indent="0">
              <a:buNone/>
            </a:pPr>
            <a:endParaRPr lang="en-US" dirty="0"/>
          </a:p>
        </p:txBody>
      </p:sp>
    </p:spTree>
    <p:extLst>
      <p:ext uri="{BB962C8B-B14F-4D97-AF65-F5344CB8AC3E}">
        <p14:creationId xmlns:p14="http://schemas.microsoft.com/office/powerpoint/2010/main" val="390859975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a:t>
            </a:r>
            <a:endParaRPr lang="en-US" dirty="0"/>
          </a:p>
        </p:txBody>
      </p:sp>
      <p:sp>
        <p:nvSpPr>
          <p:cNvPr id="3" name="Content Placeholder 2"/>
          <p:cNvSpPr>
            <a:spLocks noGrp="1"/>
          </p:cNvSpPr>
          <p:nvPr>
            <p:ph sz="quarter" idx="13"/>
          </p:nvPr>
        </p:nvSpPr>
        <p:spPr/>
        <p:txBody>
          <a:bodyPr anchor="ctr"/>
          <a:lstStyle/>
          <a:p>
            <a:pPr marL="0" indent="0" algn="ctr">
              <a:buNone/>
            </a:pPr>
            <a:r>
              <a:rPr lang="en-US" sz="4000" dirty="0" smtClean="0"/>
              <a:t>Platform Introduction</a:t>
            </a:r>
            <a:endParaRPr lang="en-US" sz="4000" dirty="0"/>
          </a:p>
        </p:txBody>
      </p:sp>
    </p:spTree>
    <p:extLst>
      <p:ext uri="{BB962C8B-B14F-4D97-AF65-F5344CB8AC3E}">
        <p14:creationId xmlns:p14="http://schemas.microsoft.com/office/powerpoint/2010/main" val="28451600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sz="quarter" idx="13"/>
          </p:nvPr>
        </p:nvSpPr>
        <p:spPr/>
        <p:txBody>
          <a:bodyPr/>
          <a:lstStyle/>
          <a:p>
            <a:r>
              <a:rPr lang="en-US" dirty="0" smtClean="0"/>
              <a:t>There </a:t>
            </a:r>
            <a:r>
              <a:rPr lang="en-US" altLang="zh-CN" dirty="0"/>
              <a:t>was</a:t>
            </a:r>
            <a:r>
              <a:rPr lang="en-US" dirty="0" smtClean="0"/>
              <a:t> a data analysis competition hosted by Honeywell in 2016, data is provided by the Honeywell and public to download</a:t>
            </a:r>
          </a:p>
          <a:p>
            <a:pPr marL="765810" lvl="3" indent="0">
              <a:buNone/>
            </a:pPr>
            <a:r>
              <a:rPr lang="en-US" dirty="0" smtClean="0">
                <a:hlinkClick r:id="rId2"/>
              </a:rPr>
              <a:t>https</a:t>
            </a:r>
            <a:r>
              <a:rPr lang="en-US" dirty="0">
                <a:hlinkClick r:id="rId2"/>
              </a:rPr>
              <a:t>://</a:t>
            </a:r>
            <a:r>
              <a:rPr lang="en-US" dirty="0" smtClean="0">
                <a:hlinkClick r:id="rId2"/>
              </a:rPr>
              <a:t>www.crowdanalytix.com/contests/predict-fuel-flow-rate-of-airplanes-during-different-phases-of-a-flight</a:t>
            </a:r>
            <a:endParaRPr lang="en-US" dirty="0" smtClean="0"/>
          </a:p>
          <a:p>
            <a:pPr marL="0" indent="0">
              <a:buNone/>
            </a:pPr>
            <a:endParaRPr lang="en-US" dirty="0" smtClean="0"/>
          </a:p>
          <a:p>
            <a:r>
              <a:rPr lang="en-US" dirty="0" smtClean="0"/>
              <a:t>It includes 5 training data set archives and 1 testing data set archive.</a:t>
            </a:r>
          </a:p>
          <a:p>
            <a:endParaRPr lang="en-US" dirty="0"/>
          </a:p>
          <a:p>
            <a:r>
              <a:rPr lang="en-US" dirty="0"/>
              <a:t>Each Training </a:t>
            </a:r>
            <a:r>
              <a:rPr lang="en-US" dirty="0" smtClean="0"/>
              <a:t>Data archive </a:t>
            </a:r>
            <a:r>
              <a:rPr lang="en-US" dirty="0"/>
              <a:t>includes 200 flights data (One csv each), it includes all the data of the entire flight lifecycle, separated by "PH" field as below</a:t>
            </a:r>
            <a:r>
              <a:rPr lang="en-US" dirty="0" smtClean="0"/>
              <a:t>:</a:t>
            </a:r>
          </a:p>
          <a:p>
            <a:pPr lvl="1"/>
            <a:r>
              <a:rPr lang="en-US" sz="1600" dirty="0" smtClean="0"/>
              <a:t>0 = Unknown	</a:t>
            </a:r>
            <a:r>
              <a:rPr lang="en-US" sz="1600" dirty="0"/>
              <a:t>	4 = Climb</a:t>
            </a:r>
            <a:endParaRPr lang="en-US" sz="1600" dirty="0" smtClean="0"/>
          </a:p>
          <a:p>
            <a:pPr lvl="1"/>
            <a:r>
              <a:rPr lang="en-US" sz="1600" dirty="0" smtClean="0"/>
              <a:t>1 </a:t>
            </a:r>
            <a:r>
              <a:rPr lang="en-US" sz="1600" dirty="0"/>
              <a:t>= Preflight		5 = Cruise</a:t>
            </a:r>
          </a:p>
          <a:p>
            <a:pPr lvl="1"/>
            <a:r>
              <a:rPr lang="en-US" sz="1600" dirty="0"/>
              <a:t>2 = Taxi		6 = Approach</a:t>
            </a:r>
          </a:p>
          <a:p>
            <a:pPr lvl="1"/>
            <a:r>
              <a:rPr lang="en-US" sz="1600" dirty="0"/>
              <a:t>3 = Takeoff		7 = Rollout</a:t>
            </a:r>
          </a:p>
          <a:p>
            <a:pPr lvl="1"/>
            <a:endParaRPr lang="en-US" dirty="0"/>
          </a:p>
        </p:txBody>
      </p:sp>
    </p:spTree>
    <p:extLst>
      <p:ext uri="{BB962C8B-B14F-4D97-AF65-F5344CB8AC3E}">
        <p14:creationId xmlns:p14="http://schemas.microsoft.com/office/powerpoint/2010/main" val="2092315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1000"/>
                                        <p:tgtEl>
                                          <p:spTgt spid="3">
                                            <p:txEl>
                                              <p:pRg st="5" end="5"/>
                                            </p:txEl>
                                          </p:spTgt>
                                        </p:tgtEl>
                                      </p:cBhvr>
                                    </p:animEffect>
                                    <p:anim calcmode="lin" valueType="num">
                                      <p:cBhvr>
                                        <p:cTn id="27"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1000"/>
                                        <p:tgtEl>
                                          <p:spTgt spid="3">
                                            <p:txEl>
                                              <p:pRg st="6" end="6"/>
                                            </p:txEl>
                                          </p:spTgt>
                                        </p:tgtEl>
                                      </p:cBhvr>
                                    </p:animEffect>
                                    <p:anim calcmode="lin" valueType="num">
                                      <p:cBhvr>
                                        <p:cTn id="34"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fade">
                                      <p:cBhvr>
                                        <p:cTn id="38" dur="1000"/>
                                        <p:tgtEl>
                                          <p:spTgt spid="3">
                                            <p:txEl>
                                              <p:pRg st="7" end="7"/>
                                            </p:txEl>
                                          </p:spTgt>
                                        </p:tgtEl>
                                      </p:cBhvr>
                                    </p:animEffect>
                                    <p:anim calcmode="lin" valueType="num">
                                      <p:cBhvr>
                                        <p:cTn id="39"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0" dur="1000" fill="hold"/>
                                        <p:tgtEl>
                                          <p:spTgt spid="3">
                                            <p:txEl>
                                              <p:pRg st="7" end="7"/>
                                            </p:txEl>
                                          </p:spTgt>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animEffect transition="in" filter="fade">
                                      <p:cBhvr>
                                        <p:cTn id="43" dur="1000"/>
                                        <p:tgtEl>
                                          <p:spTgt spid="3">
                                            <p:txEl>
                                              <p:pRg st="8" end="8"/>
                                            </p:txEl>
                                          </p:spTgt>
                                        </p:tgtEl>
                                      </p:cBhvr>
                                    </p:animEffect>
                                    <p:anim calcmode="lin" valueType="num">
                                      <p:cBhvr>
                                        <p:cTn id="44"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5" dur="1000" fill="hold"/>
                                        <p:tgtEl>
                                          <p:spTgt spid="3">
                                            <p:txEl>
                                              <p:pRg st="8" end="8"/>
                                            </p:txEl>
                                          </p:spTgt>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animEffect transition="in" filter="fade">
                                      <p:cBhvr>
                                        <p:cTn id="48" dur="1000"/>
                                        <p:tgtEl>
                                          <p:spTgt spid="3">
                                            <p:txEl>
                                              <p:pRg st="9" end="9"/>
                                            </p:txEl>
                                          </p:spTgt>
                                        </p:tgtEl>
                                      </p:cBhvr>
                                    </p:animEffect>
                                    <p:anim calcmode="lin" valueType="num">
                                      <p:cBhvr>
                                        <p:cTn id="49"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50"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sz="quarter" idx="13"/>
          </p:nvPr>
        </p:nvSpPr>
        <p:spPr/>
        <p:txBody>
          <a:bodyPr/>
          <a:lstStyle/>
          <a:p>
            <a:r>
              <a:rPr lang="en-US" dirty="0"/>
              <a:t>One csv file includes the entire FDR data collected </a:t>
            </a:r>
            <a:r>
              <a:rPr lang="en-US" b="1" u="sng" dirty="0"/>
              <a:t>every second</a:t>
            </a:r>
            <a:r>
              <a:rPr lang="en-US" dirty="0"/>
              <a:t> of a specific flight number. There are </a:t>
            </a:r>
            <a:r>
              <a:rPr lang="en-US" dirty="0" smtClean="0"/>
              <a:t>about 200 </a:t>
            </a:r>
            <a:r>
              <a:rPr lang="en-US" dirty="0"/>
              <a:t>parameters </a:t>
            </a:r>
            <a:r>
              <a:rPr lang="en-US" dirty="0" smtClean="0"/>
              <a:t>recorded.</a:t>
            </a:r>
            <a:endParaRPr lang="en-US" dirty="0"/>
          </a:p>
        </p:txBody>
      </p:sp>
      <p:pic>
        <p:nvPicPr>
          <p:cNvPr id="5" name="Picture 4"/>
          <p:cNvPicPr>
            <a:picLocks noChangeAspect="1"/>
          </p:cNvPicPr>
          <p:nvPr/>
        </p:nvPicPr>
        <p:blipFill>
          <a:blip r:embed="rId2"/>
          <a:stretch>
            <a:fillRect/>
          </a:stretch>
        </p:blipFill>
        <p:spPr>
          <a:xfrm>
            <a:off x="-1447800" y="-152400"/>
            <a:ext cx="18408132" cy="8325141"/>
          </a:xfrm>
          <a:prstGeom prst="rect">
            <a:avLst/>
          </a:prstGeom>
        </p:spPr>
      </p:pic>
    </p:spTree>
    <p:extLst>
      <p:ext uri="{BB962C8B-B14F-4D97-AF65-F5344CB8AC3E}">
        <p14:creationId xmlns:p14="http://schemas.microsoft.com/office/powerpoint/2010/main" val="232836543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a:t>
            </a:r>
            <a:r>
              <a:rPr lang="en-US" altLang="zh-CN" dirty="0" smtClean="0"/>
              <a:t>Source</a:t>
            </a:r>
            <a:endParaRPr lang="en-US" dirty="0"/>
          </a:p>
        </p:txBody>
      </p:sp>
      <p:sp>
        <p:nvSpPr>
          <p:cNvPr id="3" name="Content Placeholder 2"/>
          <p:cNvSpPr>
            <a:spLocks noGrp="1"/>
          </p:cNvSpPr>
          <p:nvPr>
            <p:ph sz="quarter" idx="13"/>
          </p:nvPr>
        </p:nvSpPr>
        <p:spPr/>
        <p:txBody>
          <a:bodyPr/>
          <a:lstStyle/>
          <a:p>
            <a:r>
              <a:rPr lang="en-US" dirty="0" smtClean="0"/>
              <a:t>Data Dictionary to introduce the 200+ parameters:</a:t>
            </a:r>
            <a:endParaRPr lang="en-US" dirty="0"/>
          </a:p>
        </p:txBody>
      </p:sp>
      <p:pic>
        <p:nvPicPr>
          <p:cNvPr id="4" name="Picture 3"/>
          <p:cNvPicPr>
            <a:picLocks noChangeAspect="1"/>
          </p:cNvPicPr>
          <p:nvPr/>
        </p:nvPicPr>
        <p:blipFill>
          <a:blip r:embed="rId3"/>
          <a:stretch>
            <a:fillRect/>
          </a:stretch>
        </p:blipFill>
        <p:spPr>
          <a:xfrm>
            <a:off x="685800" y="1600200"/>
            <a:ext cx="4669653" cy="4677083"/>
          </a:xfrm>
          <a:prstGeom prst="rect">
            <a:avLst/>
          </a:prstGeom>
        </p:spPr>
      </p:pic>
      <p:graphicFrame>
        <p:nvGraphicFramePr>
          <p:cNvPr id="5" name="Object 4"/>
          <p:cNvGraphicFramePr>
            <a:graphicFrameLocks noChangeAspect="1"/>
          </p:cNvGraphicFramePr>
          <p:nvPr>
            <p:extLst>
              <p:ext uri="{D42A27DB-BD31-4B8C-83A1-F6EECF244321}">
                <p14:modId xmlns:p14="http://schemas.microsoft.com/office/powerpoint/2010/main" val="786680116"/>
              </p:ext>
            </p:extLst>
          </p:nvPr>
        </p:nvGraphicFramePr>
        <p:xfrm>
          <a:off x="6135688" y="1981200"/>
          <a:ext cx="914400" cy="771525"/>
        </p:xfrm>
        <a:graphic>
          <a:graphicData uri="http://schemas.openxmlformats.org/presentationml/2006/ole">
            <mc:AlternateContent xmlns:mc="http://schemas.openxmlformats.org/markup-compatibility/2006">
              <mc:Choice xmlns:v="urn:schemas-microsoft-com:vml" Requires="v">
                <p:oleObj spid="_x0000_s1118" name="Worksheet" showAsIcon="1" r:id="rId4" imgW="914400" imgH="771480" progId="Excel.Sheet.12">
                  <p:embed/>
                </p:oleObj>
              </mc:Choice>
              <mc:Fallback>
                <p:oleObj name="Worksheet" showAsIcon="1" r:id="rId4" imgW="914400" imgH="771480" progId="Excel.Sheet.12">
                  <p:embed/>
                  <p:pic>
                    <p:nvPicPr>
                      <p:cNvPr id="0" name=""/>
                      <p:cNvPicPr/>
                      <p:nvPr/>
                    </p:nvPicPr>
                    <p:blipFill>
                      <a:blip r:embed="rId5"/>
                      <a:stretch>
                        <a:fillRect/>
                      </a:stretch>
                    </p:blipFill>
                    <p:spPr>
                      <a:xfrm>
                        <a:off x="6135688" y="19812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0803504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sz="quarter" idx="13"/>
          </p:nvPr>
        </p:nvSpPr>
        <p:spPr/>
        <p:txBody>
          <a:bodyPr/>
          <a:lstStyle/>
          <a:p>
            <a:r>
              <a:rPr lang="en-US" dirty="0"/>
              <a:t>There are more datasets from Nasa, </a:t>
            </a:r>
            <a:r>
              <a:rPr lang="en-US" dirty="0" smtClean="0"/>
              <a:t>anyone </a:t>
            </a:r>
            <a:r>
              <a:rPr lang="en-US" dirty="0"/>
              <a:t>can download if interested in </a:t>
            </a:r>
            <a:br>
              <a:rPr lang="en-US" dirty="0"/>
            </a:br>
            <a:r>
              <a:rPr lang="en-US" dirty="0">
                <a:hlinkClick r:id="rId2"/>
              </a:rPr>
              <a:t>https://c3.nasa.gov/dashlink/projects/85/resources/?page=1&amp;sort=-created&amp;type=ds</a:t>
            </a:r>
            <a:endParaRPr lang="en-US" dirty="0"/>
          </a:p>
          <a:p>
            <a:endParaRPr lang="en-US" dirty="0" smtClean="0"/>
          </a:p>
          <a:p>
            <a:r>
              <a:rPr lang="en-US" dirty="0" smtClean="0"/>
              <a:t>Totally </a:t>
            </a:r>
            <a:r>
              <a:rPr lang="en-US" dirty="0"/>
              <a:t>35 datasets, each data is 800 MB zip file including about 700 flight data. Each flight is recorded in one "mat" file which is a </a:t>
            </a:r>
            <a:r>
              <a:rPr lang="en-US" dirty="0" err="1"/>
              <a:t>matlab</a:t>
            </a:r>
            <a:r>
              <a:rPr lang="en-US" dirty="0"/>
              <a:t> data file. We can use </a:t>
            </a:r>
            <a:r>
              <a:rPr lang="en-US" dirty="0" err="1"/>
              <a:t>Matlab</a:t>
            </a:r>
            <a:r>
              <a:rPr lang="en-US" dirty="0"/>
              <a:t> to load it and transfer it to csv for Python to load.</a:t>
            </a:r>
          </a:p>
          <a:p>
            <a:endParaRPr lang="en-US" dirty="0"/>
          </a:p>
        </p:txBody>
      </p:sp>
    </p:spTree>
    <p:extLst>
      <p:ext uri="{BB962C8B-B14F-4D97-AF65-F5344CB8AC3E}">
        <p14:creationId xmlns:p14="http://schemas.microsoft.com/office/powerpoint/2010/main" val="15207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Fuel Cost/Time Analysis by Flight Phases</a:t>
            </a:r>
            <a:endParaRPr lang="en-US" dirty="0"/>
          </a:p>
        </p:txBody>
      </p:sp>
      <p:graphicFrame>
        <p:nvGraphicFramePr>
          <p:cNvPr id="4" name="Content Placeholder 3"/>
          <p:cNvGraphicFramePr>
            <a:graphicFrameLocks noGrp="1"/>
          </p:cNvGraphicFramePr>
          <p:nvPr>
            <p:ph sz="quarter" idx="13"/>
            <p:extLst>
              <p:ext uri="{D42A27DB-BD31-4B8C-83A1-F6EECF244321}">
                <p14:modId xmlns:p14="http://schemas.microsoft.com/office/powerpoint/2010/main" val="830011349"/>
              </p:ext>
            </p:extLst>
          </p:nvPr>
        </p:nvGraphicFramePr>
        <p:xfrm>
          <a:off x="533400" y="1233313"/>
          <a:ext cx="3632200" cy="1714500"/>
        </p:xfrm>
        <a:graphic>
          <a:graphicData uri="http://schemas.openxmlformats.org/drawingml/2006/table">
            <a:tbl>
              <a:tblPr>
                <a:tableStyleId>{5C22544A-7EE6-4342-B048-85BDC9FD1C3A}</a:tableStyleId>
              </a:tblPr>
              <a:tblGrid>
                <a:gridCol w="1357713"/>
                <a:gridCol w="1027802"/>
                <a:gridCol w="1246685"/>
              </a:tblGrid>
              <a:tr h="190500">
                <a:tc>
                  <a:txBody>
                    <a:bodyPr/>
                    <a:lstStyle/>
                    <a:p>
                      <a:pPr algn="l" fontAlgn="b"/>
                      <a:r>
                        <a:rPr lang="en-US" sz="1100" b="1" u="none" strike="noStrike" dirty="0">
                          <a:effectLst/>
                        </a:rPr>
                        <a:t>Phase                                </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smtClean="0">
                          <a:effectLst/>
                        </a:rPr>
                        <a:t>Fuel Cost</a:t>
                      </a:r>
                      <a:endParaRPr lang="en-US" sz="1100" b="1"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b="1" u="none" strike="noStrike" dirty="0">
                          <a:effectLst/>
                        </a:rPr>
                        <a:t>Hours</a:t>
                      </a:r>
                      <a:endParaRPr lang="en-US" sz="1100" b="1"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0.Unknown</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28.50</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119488.38</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1.Preflight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2.55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94.00</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2.Taxi</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65.61</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88155.81</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3.Takeoff</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4.26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29186.87</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4.Climb</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58.10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428505.85</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5.Cruise</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76.04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381555.93</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6.Approach</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62.24</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184788.06</a:t>
                      </a:r>
                      <a:endParaRPr lang="en-US" sz="1100" b="0" i="0" u="none" strike="noStrike" dirty="0">
                        <a:solidFill>
                          <a:srgbClr val="000000"/>
                        </a:solidFill>
                        <a:effectLst/>
                        <a:latin typeface="Calibri" panose="020F0502020204030204" pitchFamily="34" charset="0"/>
                      </a:endParaRPr>
                    </a:p>
                  </a:txBody>
                  <a:tcPr marL="9525" marR="9525" marT="9525" marB="0" anchor="b"/>
                </a:tc>
              </a:tr>
              <a:tr h="190500">
                <a:tc>
                  <a:txBody>
                    <a:bodyPr/>
                    <a:lstStyle/>
                    <a:p>
                      <a:pPr algn="l" fontAlgn="b"/>
                      <a:r>
                        <a:rPr lang="en-US" sz="1100" u="none" strike="noStrike">
                          <a:effectLst/>
                        </a:rPr>
                        <a:t>7.Rollout</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a:effectLst/>
                        </a:rPr>
                        <a:t>1.19</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100" u="none" strike="noStrike" dirty="0">
                          <a:effectLst/>
                        </a:rPr>
                        <a:t>1670.58</a:t>
                      </a:r>
                      <a:endParaRPr lang="en-US" sz="1100" b="0" i="0" u="none" strike="noStrike" dirty="0">
                        <a:solidFill>
                          <a:srgbClr val="000000"/>
                        </a:solidFill>
                        <a:effectLst/>
                        <a:latin typeface="Calibri" panose="020F0502020204030204" pitchFamily="34" charset="0"/>
                      </a:endParaRPr>
                    </a:p>
                  </a:txBody>
                  <a:tcPr marL="9525" marR="9525" marT="9525" marB="0" anchor="b"/>
                </a:tc>
              </a:tr>
            </a:tbl>
          </a:graphicData>
        </a:graphic>
      </p:graphicFrame>
      <p:pic>
        <p:nvPicPr>
          <p:cNvPr id="5" name="Picture 4"/>
          <p:cNvPicPr>
            <a:picLocks noChangeAspect="1"/>
          </p:cNvPicPr>
          <p:nvPr/>
        </p:nvPicPr>
        <p:blipFill>
          <a:blip r:embed="rId2"/>
          <a:stretch>
            <a:fillRect/>
          </a:stretch>
        </p:blipFill>
        <p:spPr>
          <a:xfrm>
            <a:off x="84716" y="3200400"/>
            <a:ext cx="4800600" cy="2934613"/>
          </a:xfrm>
          <a:prstGeom prst="rect">
            <a:avLst/>
          </a:prstGeom>
        </p:spPr>
      </p:pic>
      <p:sp>
        <p:nvSpPr>
          <p:cNvPr id="6" name="Content Placeholder 2"/>
          <p:cNvSpPr txBox="1">
            <a:spLocks/>
          </p:cNvSpPr>
          <p:nvPr/>
        </p:nvSpPr>
        <p:spPr>
          <a:xfrm>
            <a:off x="4885316" y="1268413"/>
            <a:ext cx="3860222" cy="4864100"/>
          </a:xfrm>
          <a:prstGeom prst="rect">
            <a:avLst/>
          </a:prstGeom>
        </p:spPr>
        <p:txBody>
          <a:bodyPr vert="horz" lIns="0" tIns="0" rIns="0" bIns="0" rtlCol="0">
            <a:noAutofit/>
          </a:bodyPr>
          <a:lstStyle>
            <a:lvl1pPr marL="342900" indent="-342900" algn="l" defTabSz="914400" rtl="0" eaLnBrk="1" latinLnBrk="0" hangingPunct="1">
              <a:lnSpc>
                <a:spcPts val="2200"/>
              </a:lnSpc>
              <a:spcBef>
                <a:spcPts val="0"/>
              </a:spcBef>
              <a:buFont typeface="Arial" pitchFamily="34" charset="0"/>
              <a:buChar char="•"/>
              <a:defRPr sz="2200" kern="1200" baseline="0">
                <a:solidFill>
                  <a:schemeClr val="tx1"/>
                </a:solidFill>
                <a:latin typeface="+mn-lt"/>
                <a:ea typeface="+mn-ea"/>
                <a:cs typeface="+mn-cs"/>
              </a:defRPr>
            </a:lvl1pPr>
            <a:lvl2pPr marL="617220" indent="-342900" algn="l" defTabSz="914400" rtl="0" eaLnBrk="1" latinLnBrk="0" hangingPunct="1">
              <a:lnSpc>
                <a:spcPts val="2200"/>
              </a:lnSpc>
              <a:spcBef>
                <a:spcPts val="0"/>
              </a:spcBef>
              <a:buFont typeface="Arial" pitchFamily="34" charset="0"/>
              <a:buChar char="•"/>
              <a:defRPr sz="2000" kern="1200" spc="-30" baseline="0">
                <a:solidFill>
                  <a:schemeClr val="tx1"/>
                </a:solidFill>
                <a:latin typeface="+mn-lt"/>
                <a:ea typeface="+mn-ea"/>
                <a:cs typeface="+mn-cs"/>
              </a:defRPr>
            </a:lvl2pPr>
            <a:lvl3pPr marL="834390" indent="-285750" algn="l" defTabSz="914400" rtl="0" eaLnBrk="1" latinLnBrk="0" hangingPunct="1">
              <a:lnSpc>
                <a:spcPts val="2200"/>
              </a:lnSpc>
              <a:spcBef>
                <a:spcPts val="0"/>
              </a:spcBef>
              <a:buFont typeface="Arial" panose="020B0604020202020204" pitchFamily="34" charset="0"/>
              <a:buChar char="•"/>
              <a:defRPr lang="en-US" sz="1800" kern="1200" spc="-30" baseline="0" dirty="0" smtClean="0">
                <a:solidFill>
                  <a:schemeClr val="tx1"/>
                </a:solidFill>
                <a:latin typeface="+mn-lt"/>
                <a:ea typeface="+mn-ea"/>
                <a:cs typeface="+mn-cs"/>
              </a:defRPr>
            </a:lvl3pPr>
            <a:lvl4pPr marL="1108710" indent="-285750" algn="l" defTabSz="914400" rtl="0" eaLnBrk="1" latinLnBrk="0" hangingPunct="1">
              <a:lnSpc>
                <a:spcPts val="2200"/>
              </a:lnSpc>
              <a:spcBef>
                <a:spcPts val="0"/>
              </a:spcBef>
              <a:buFont typeface="Arial" panose="020B0604020202020204" pitchFamily="34" charset="0"/>
              <a:buChar char="•"/>
              <a:defRPr lang="en-US" sz="1600" kern="1200" spc="-30" baseline="0" dirty="0" smtClean="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a:t>"2-Taxi" accounts for </a:t>
            </a:r>
            <a:r>
              <a:rPr lang="en-US" b="1" dirty="0"/>
              <a:t>7% fuel cost</a:t>
            </a:r>
            <a:r>
              <a:rPr lang="en-US" dirty="0"/>
              <a:t> but has </a:t>
            </a:r>
            <a:r>
              <a:rPr lang="en-US" b="1" dirty="0"/>
              <a:t>22% time</a:t>
            </a:r>
            <a:r>
              <a:rPr lang="en-US" dirty="0"/>
              <a:t> spent on this phase, we will analyze this phase in </a:t>
            </a:r>
            <a:r>
              <a:rPr lang="en-US" dirty="0" smtClean="0"/>
              <a:t>detail</a:t>
            </a:r>
          </a:p>
          <a:p>
            <a:endParaRPr lang="en-US" dirty="0"/>
          </a:p>
          <a:p>
            <a:r>
              <a:rPr lang="en-US" dirty="0"/>
              <a:t>"4-Climb" accounts for </a:t>
            </a:r>
            <a:r>
              <a:rPr lang="en-US" b="1" dirty="0"/>
              <a:t>35% fuel cost</a:t>
            </a:r>
            <a:r>
              <a:rPr lang="en-US" dirty="0"/>
              <a:t> and </a:t>
            </a:r>
            <a:r>
              <a:rPr lang="en-US" b="1" dirty="0"/>
              <a:t>19% in time percentage</a:t>
            </a:r>
            <a:r>
              <a:rPr lang="en-US" dirty="0"/>
              <a:t>, we will analyze this phase in </a:t>
            </a:r>
            <a:r>
              <a:rPr lang="en-US" dirty="0" smtClean="0"/>
              <a:t>detail</a:t>
            </a:r>
          </a:p>
          <a:p>
            <a:endParaRPr lang="en-US" dirty="0"/>
          </a:p>
          <a:p>
            <a:r>
              <a:rPr lang="en-US" dirty="0"/>
              <a:t>"5-Cruise" accounts for </a:t>
            </a:r>
            <a:r>
              <a:rPr lang="en-US" b="1" dirty="0"/>
              <a:t>31% fuel cost</a:t>
            </a:r>
            <a:r>
              <a:rPr lang="en-US" dirty="0"/>
              <a:t> and </a:t>
            </a:r>
            <a:r>
              <a:rPr lang="en-US" b="1" dirty="0"/>
              <a:t>25% in time percentage</a:t>
            </a:r>
            <a:r>
              <a:rPr lang="en-US" dirty="0"/>
              <a:t>, we will analyze this phase in detail</a:t>
            </a:r>
          </a:p>
        </p:txBody>
      </p:sp>
    </p:spTree>
    <p:extLst>
      <p:ext uri="{BB962C8B-B14F-4D97-AF65-F5344CB8AC3E}">
        <p14:creationId xmlns:p14="http://schemas.microsoft.com/office/powerpoint/2010/main" val="464303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animEffect transition="in" filter="fade">
                                      <p:cBhvr>
                                        <p:cTn id="35" dur="1000"/>
                                        <p:tgtEl>
                                          <p:spTgt spid="6">
                                            <p:txEl>
                                              <p:pRg st="4" end="4"/>
                                            </p:txEl>
                                          </p:spTgt>
                                        </p:tgtEl>
                                      </p:cBhvr>
                                    </p:animEffect>
                                    <p:anim calcmode="lin" valueType="num">
                                      <p:cBhvr>
                                        <p:cTn id="36"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a:t>
            </a:r>
            <a:r>
              <a:rPr lang="en-US" dirty="0" smtClean="0"/>
              <a:t>"Taxi</a:t>
            </a:r>
            <a:r>
              <a:rPr lang="en-US" dirty="0"/>
              <a:t>" Phase</a:t>
            </a:r>
          </a:p>
        </p:txBody>
      </p:sp>
      <p:sp>
        <p:nvSpPr>
          <p:cNvPr id="3" name="Content Placeholder 2"/>
          <p:cNvSpPr>
            <a:spLocks noGrp="1"/>
          </p:cNvSpPr>
          <p:nvPr>
            <p:ph sz="quarter" idx="13"/>
          </p:nvPr>
        </p:nvSpPr>
        <p:spPr/>
        <p:txBody>
          <a:bodyPr/>
          <a:lstStyle/>
          <a:p>
            <a:r>
              <a:rPr lang="en-US" dirty="0" smtClean="0"/>
              <a:t>Use the “Gradient Boosting” Algorithm to find the top 10 key parameters affecting Fuel Cost during “Taxi” Phase</a:t>
            </a:r>
          </a:p>
          <a:p>
            <a:r>
              <a:rPr lang="en-US" dirty="0" smtClean="0"/>
              <a:t>We may need “Domain Experts” to explain the backend rules.</a:t>
            </a:r>
            <a:endParaRPr lang="en-US" dirty="0"/>
          </a:p>
        </p:txBody>
      </p:sp>
      <p:pic>
        <p:nvPicPr>
          <p:cNvPr id="4" name="Picture 3"/>
          <p:cNvPicPr>
            <a:picLocks noChangeAspect="1"/>
          </p:cNvPicPr>
          <p:nvPr/>
        </p:nvPicPr>
        <p:blipFill>
          <a:blip r:embed="rId2"/>
          <a:stretch>
            <a:fillRect/>
          </a:stretch>
        </p:blipFill>
        <p:spPr>
          <a:xfrm>
            <a:off x="457200" y="2209800"/>
            <a:ext cx="7161451" cy="4114800"/>
          </a:xfrm>
          <a:prstGeom prst="rect">
            <a:avLst/>
          </a:prstGeom>
        </p:spPr>
      </p:pic>
    </p:spTree>
    <p:extLst>
      <p:ext uri="{BB962C8B-B14F-4D97-AF65-F5344CB8AC3E}">
        <p14:creationId xmlns:p14="http://schemas.microsoft.com/office/powerpoint/2010/main" val="2647946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"Taxi" Phase</a:t>
            </a:r>
          </a:p>
        </p:txBody>
      </p:sp>
      <p:sp>
        <p:nvSpPr>
          <p:cNvPr id="3" name="Content Placeholder 2"/>
          <p:cNvSpPr>
            <a:spLocks noGrp="1"/>
          </p:cNvSpPr>
          <p:nvPr>
            <p:ph sz="quarter" idx="13"/>
          </p:nvPr>
        </p:nvSpPr>
        <p:spPr/>
        <p:txBody>
          <a:bodyPr/>
          <a:lstStyle/>
          <a:p>
            <a:r>
              <a:rPr lang="en-US" dirty="0" smtClean="0"/>
              <a:t>Is there anything else which may also affect the fuel cost during “Taxi” phase? </a:t>
            </a:r>
          </a:p>
          <a:p>
            <a:r>
              <a:rPr lang="en-US" dirty="0" smtClean="0"/>
              <a:t>Let’s first of all check the relationship between Fuel Cost and “Taxi Time (In Minutes)” </a:t>
            </a:r>
            <a:endParaRPr lang="en-US" dirty="0"/>
          </a:p>
        </p:txBody>
      </p:sp>
      <p:pic>
        <p:nvPicPr>
          <p:cNvPr id="4" name="Picture 3"/>
          <p:cNvPicPr>
            <a:picLocks noChangeAspect="1"/>
          </p:cNvPicPr>
          <p:nvPr/>
        </p:nvPicPr>
        <p:blipFill>
          <a:blip r:embed="rId2"/>
          <a:stretch>
            <a:fillRect/>
          </a:stretch>
        </p:blipFill>
        <p:spPr>
          <a:xfrm>
            <a:off x="228600" y="2438400"/>
            <a:ext cx="4124325" cy="3839889"/>
          </a:xfrm>
          <a:prstGeom prst="rect">
            <a:avLst/>
          </a:prstGeom>
        </p:spPr>
      </p:pic>
      <p:sp>
        <p:nvSpPr>
          <p:cNvPr id="5" name="TextBox 4"/>
          <p:cNvSpPr txBox="1"/>
          <p:nvPr/>
        </p:nvSpPr>
        <p:spPr>
          <a:xfrm>
            <a:off x="4572001" y="2743200"/>
            <a:ext cx="3657600" cy="1754326"/>
          </a:xfrm>
          <a:prstGeom prst="rect">
            <a:avLst/>
          </a:prstGeom>
          <a:noFill/>
        </p:spPr>
        <p:txBody>
          <a:bodyPr wrap="square" rtlCol="0">
            <a:spAutoFit/>
          </a:bodyPr>
          <a:lstStyle/>
          <a:p>
            <a:r>
              <a:rPr lang="en-US" altLang="zh-CN" dirty="0" smtClean="0"/>
              <a:t>I</a:t>
            </a:r>
            <a:r>
              <a:rPr lang="en-US" dirty="0" smtClean="0"/>
              <a:t>t </a:t>
            </a:r>
            <a:r>
              <a:rPr lang="en-US" dirty="0"/>
              <a:t>shows very clear </a:t>
            </a:r>
            <a:r>
              <a:rPr lang="en-US" b="1" dirty="0"/>
              <a:t>"linear relationship"</a:t>
            </a:r>
            <a:r>
              <a:rPr lang="en-US" dirty="0"/>
              <a:t> between Taxi </a:t>
            </a:r>
            <a:r>
              <a:rPr lang="en-US" altLang="zh-CN" dirty="0" smtClean="0"/>
              <a:t>Time (In </a:t>
            </a:r>
            <a:r>
              <a:rPr lang="en-US" dirty="0" smtClean="0"/>
              <a:t>minutes) </a:t>
            </a:r>
            <a:r>
              <a:rPr lang="en-US" dirty="0"/>
              <a:t>and the Fuel </a:t>
            </a:r>
            <a:r>
              <a:rPr lang="en-US" dirty="0" smtClean="0"/>
              <a:t>Cost</a:t>
            </a:r>
          </a:p>
          <a:p>
            <a:endParaRPr lang="en-US" dirty="0"/>
          </a:p>
          <a:p>
            <a:r>
              <a:rPr lang="en-US" dirty="0" smtClean="0"/>
              <a:t>Longer time spent on “Taxi” means more fuel cost.</a:t>
            </a:r>
            <a:endParaRPr lang="en-US" dirty="0"/>
          </a:p>
        </p:txBody>
      </p:sp>
    </p:spTree>
    <p:extLst>
      <p:ext uri="{BB962C8B-B14F-4D97-AF65-F5344CB8AC3E}">
        <p14:creationId xmlns:p14="http://schemas.microsoft.com/office/powerpoint/2010/main" val="1945803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0" end="0"/>
                                            </p:txEl>
                                          </p:spTgt>
                                        </p:tgtEl>
                                        <p:attrNameLst>
                                          <p:attrName>style.visibility</p:attrName>
                                        </p:attrNameLst>
                                      </p:cBhvr>
                                      <p:to>
                                        <p:strVal val="visible"/>
                                      </p:to>
                                    </p:set>
                                    <p:animEffect transition="in" filter="fade">
                                      <p:cBhvr>
                                        <p:cTn id="28" dur="1000"/>
                                        <p:tgtEl>
                                          <p:spTgt spid="5">
                                            <p:txEl>
                                              <p:pRg st="0" end="0"/>
                                            </p:txEl>
                                          </p:spTgt>
                                        </p:tgtEl>
                                      </p:cBhvr>
                                    </p:animEffect>
                                    <p:anim calcmode="lin" valueType="num">
                                      <p:cBhvr>
                                        <p:cTn id="29"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2" end="2"/>
                                            </p:txEl>
                                          </p:spTgt>
                                        </p:tgtEl>
                                        <p:attrNameLst>
                                          <p:attrName>style.visibility</p:attrName>
                                        </p:attrNameLst>
                                      </p:cBhvr>
                                      <p:to>
                                        <p:strVal val="visible"/>
                                      </p:to>
                                    </p:set>
                                    <p:animEffect transition="in" filter="fade">
                                      <p:cBhvr>
                                        <p:cTn id="35" dur="1000"/>
                                        <p:tgtEl>
                                          <p:spTgt spid="5">
                                            <p:txEl>
                                              <p:pRg st="2" end="2"/>
                                            </p:txEl>
                                          </p:spTgt>
                                        </p:tgtEl>
                                      </p:cBhvr>
                                    </p:animEffect>
                                    <p:anim calcmode="lin" valueType="num">
                                      <p:cBhvr>
                                        <p:cTn id="36"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"Taxi" Phase</a:t>
            </a:r>
          </a:p>
        </p:txBody>
      </p:sp>
      <p:sp>
        <p:nvSpPr>
          <p:cNvPr id="3" name="Content Placeholder 2"/>
          <p:cNvSpPr>
            <a:spLocks noGrp="1"/>
          </p:cNvSpPr>
          <p:nvPr>
            <p:ph sz="quarter" idx="13"/>
          </p:nvPr>
        </p:nvSpPr>
        <p:spPr/>
        <p:txBody>
          <a:bodyPr/>
          <a:lstStyle/>
          <a:p>
            <a:r>
              <a:rPr lang="en-US" dirty="0" smtClean="0"/>
              <a:t>Most of the time, the “Taxi Time” is not controlled by pilot which is more affected by Airport. We </a:t>
            </a:r>
            <a:r>
              <a:rPr lang="en-US" dirty="0"/>
              <a:t>will spot taxi data to Airports and analyze which Airport has the longest average Taxi time.</a:t>
            </a:r>
          </a:p>
        </p:txBody>
      </p:sp>
      <p:pic>
        <p:nvPicPr>
          <p:cNvPr id="4" name="Picture 3"/>
          <p:cNvPicPr>
            <a:picLocks noChangeAspect="1"/>
          </p:cNvPicPr>
          <p:nvPr/>
        </p:nvPicPr>
        <p:blipFill>
          <a:blip r:embed="rId2"/>
          <a:stretch>
            <a:fillRect/>
          </a:stretch>
        </p:blipFill>
        <p:spPr>
          <a:xfrm>
            <a:off x="533400" y="2217517"/>
            <a:ext cx="6175375" cy="3925728"/>
          </a:xfrm>
          <a:prstGeom prst="rect">
            <a:avLst/>
          </a:prstGeom>
        </p:spPr>
      </p:pic>
      <p:pic>
        <p:nvPicPr>
          <p:cNvPr id="5" name="Picture 4"/>
          <p:cNvPicPr>
            <a:picLocks noChangeAspect="1"/>
          </p:cNvPicPr>
          <p:nvPr/>
        </p:nvPicPr>
        <p:blipFill>
          <a:blip r:embed="rId3"/>
          <a:stretch>
            <a:fillRect/>
          </a:stretch>
        </p:blipFill>
        <p:spPr>
          <a:xfrm>
            <a:off x="6708774" y="2178924"/>
            <a:ext cx="2382887" cy="2088276"/>
          </a:xfrm>
          <a:prstGeom prst="rect">
            <a:avLst/>
          </a:prstGeom>
        </p:spPr>
      </p:pic>
    </p:spTree>
    <p:extLst>
      <p:ext uri="{BB962C8B-B14F-4D97-AF65-F5344CB8AC3E}">
        <p14:creationId xmlns:p14="http://schemas.microsoft.com/office/powerpoint/2010/main" val="3165108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a:t>
            </a:r>
            <a:r>
              <a:rPr lang="en-US" dirty="0" smtClean="0"/>
              <a:t>"Climb</a:t>
            </a:r>
            <a:r>
              <a:rPr lang="en-US" dirty="0"/>
              <a:t>" Phase</a:t>
            </a:r>
          </a:p>
        </p:txBody>
      </p:sp>
      <p:sp>
        <p:nvSpPr>
          <p:cNvPr id="3" name="Content Placeholder 2"/>
          <p:cNvSpPr>
            <a:spLocks noGrp="1"/>
          </p:cNvSpPr>
          <p:nvPr>
            <p:ph sz="quarter" idx="13"/>
          </p:nvPr>
        </p:nvSpPr>
        <p:spPr/>
        <p:txBody>
          <a:bodyPr/>
          <a:lstStyle/>
          <a:p>
            <a:r>
              <a:rPr lang="en-US" dirty="0"/>
              <a:t>Use the “Gradient Boosting” Algorithm to find the top 10 key parameters affecting Fuel Cost during </a:t>
            </a:r>
            <a:r>
              <a:rPr lang="en-US" dirty="0" smtClean="0"/>
              <a:t>“Climb” </a:t>
            </a:r>
            <a:r>
              <a:rPr lang="en-US" dirty="0"/>
              <a:t>Phase</a:t>
            </a:r>
          </a:p>
          <a:p>
            <a:r>
              <a:rPr lang="en-US" dirty="0"/>
              <a:t>We may need “Domain Experts” to explain the backend rules.</a:t>
            </a:r>
          </a:p>
          <a:p>
            <a:endParaRPr lang="en-US" dirty="0"/>
          </a:p>
        </p:txBody>
      </p:sp>
      <p:pic>
        <p:nvPicPr>
          <p:cNvPr id="4" name="Picture 3"/>
          <p:cNvPicPr>
            <a:picLocks noChangeAspect="1"/>
          </p:cNvPicPr>
          <p:nvPr/>
        </p:nvPicPr>
        <p:blipFill>
          <a:blip r:embed="rId2"/>
          <a:stretch>
            <a:fillRect/>
          </a:stretch>
        </p:blipFill>
        <p:spPr>
          <a:xfrm>
            <a:off x="609600" y="2209800"/>
            <a:ext cx="7109198" cy="3922713"/>
          </a:xfrm>
          <a:prstGeom prst="rect">
            <a:avLst/>
          </a:prstGeom>
        </p:spPr>
      </p:pic>
    </p:spTree>
    <p:extLst>
      <p:ext uri="{BB962C8B-B14F-4D97-AF65-F5344CB8AC3E}">
        <p14:creationId xmlns:p14="http://schemas.microsoft.com/office/powerpoint/2010/main" val="2208557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"Climb" Phase</a:t>
            </a:r>
          </a:p>
        </p:txBody>
      </p:sp>
      <p:sp>
        <p:nvSpPr>
          <p:cNvPr id="3" name="Content Placeholder 2"/>
          <p:cNvSpPr>
            <a:spLocks noGrp="1"/>
          </p:cNvSpPr>
          <p:nvPr>
            <p:ph sz="quarter" idx="13"/>
          </p:nvPr>
        </p:nvSpPr>
        <p:spPr/>
        <p:txBody>
          <a:bodyPr/>
          <a:lstStyle/>
          <a:p>
            <a:r>
              <a:rPr lang="en-US" dirty="0" smtClean="0"/>
              <a:t>First we will categorize the fuel cost into several groups</a:t>
            </a:r>
          </a:p>
          <a:p>
            <a:pPr lvl="1"/>
            <a:r>
              <a:rPr lang="en-US" dirty="0"/>
              <a:t>Low Fuel Cost 1000 ~ </a:t>
            </a:r>
            <a:r>
              <a:rPr lang="en-US" dirty="0" smtClean="0"/>
              <a:t>2000</a:t>
            </a:r>
          </a:p>
          <a:p>
            <a:pPr lvl="1"/>
            <a:r>
              <a:rPr lang="en-US" dirty="0" smtClean="0"/>
              <a:t>Med </a:t>
            </a:r>
            <a:r>
              <a:rPr lang="en-US" dirty="0"/>
              <a:t>Fuel Cost 2000 ~ </a:t>
            </a:r>
            <a:r>
              <a:rPr lang="en-US" dirty="0" smtClean="0"/>
              <a:t>3000</a:t>
            </a:r>
          </a:p>
          <a:p>
            <a:pPr lvl="1"/>
            <a:r>
              <a:rPr lang="en-US" dirty="0" smtClean="0"/>
              <a:t>High </a:t>
            </a:r>
            <a:r>
              <a:rPr lang="en-US" dirty="0"/>
              <a:t>Fuel Cost 3000 ~ 4000</a:t>
            </a:r>
          </a:p>
        </p:txBody>
      </p:sp>
      <p:pic>
        <p:nvPicPr>
          <p:cNvPr id="5" name="Picture 4"/>
          <p:cNvPicPr>
            <a:picLocks noChangeAspect="1"/>
          </p:cNvPicPr>
          <p:nvPr/>
        </p:nvPicPr>
        <p:blipFill>
          <a:blip r:embed="rId2"/>
          <a:stretch>
            <a:fillRect/>
          </a:stretch>
        </p:blipFill>
        <p:spPr>
          <a:xfrm>
            <a:off x="432377" y="2590800"/>
            <a:ext cx="4810125" cy="3343275"/>
          </a:xfrm>
          <a:prstGeom prst="rect">
            <a:avLst/>
          </a:prstGeom>
        </p:spPr>
      </p:pic>
      <p:sp>
        <p:nvSpPr>
          <p:cNvPr id="6" name="TextBox 5"/>
          <p:cNvSpPr txBox="1"/>
          <p:nvPr/>
        </p:nvSpPr>
        <p:spPr>
          <a:xfrm>
            <a:off x="5486400" y="2667000"/>
            <a:ext cx="3259138" cy="2031325"/>
          </a:xfrm>
          <a:prstGeom prst="rect">
            <a:avLst/>
          </a:prstGeom>
          <a:noFill/>
        </p:spPr>
        <p:txBody>
          <a:bodyPr wrap="square" rtlCol="0">
            <a:spAutoFit/>
          </a:bodyPr>
          <a:lstStyle/>
          <a:p>
            <a:r>
              <a:rPr lang="en-US" dirty="0" smtClean="0"/>
              <a:t>Height of the bar tells how many flights’ fuel cost located within this range</a:t>
            </a:r>
          </a:p>
          <a:p>
            <a:endParaRPr lang="en-US" dirty="0"/>
          </a:p>
          <a:p>
            <a:r>
              <a:rPr lang="en-US" dirty="0" smtClean="0"/>
              <a:t>We will ignore “&lt;1000” and “&gt;4000” 2 groups  because they include very less flights #</a:t>
            </a:r>
            <a:endParaRPr lang="en-US" dirty="0"/>
          </a:p>
        </p:txBody>
      </p:sp>
    </p:spTree>
    <p:extLst>
      <p:ext uri="{BB962C8B-B14F-4D97-AF65-F5344CB8AC3E}">
        <p14:creationId xmlns:p14="http://schemas.microsoft.com/office/powerpoint/2010/main" val="3543427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1000"/>
                                        <p:tgtEl>
                                          <p:spTgt spid="3">
                                            <p:txEl>
                                              <p:pRg st="1" end="1"/>
                                            </p:txEl>
                                          </p:spTgt>
                                        </p:tgtEl>
                                      </p:cBhvr>
                                    </p:animEffect>
                                    <p:anim calcmode="lin" valueType="num">
                                      <p:cBhvr>
                                        <p:cTn id="3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1000"/>
                                        <p:tgtEl>
                                          <p:spTgt spid="3">
                                            <p:txEl>
                                              <p:pRg st="2" end="2"/>
                                            </p:txEl>
                                          </p:spTgt>
                                        </p:tgtEl>
                                      </p:cBhvr>
                                    </p:animEffect>
                                    <p:anim calcmode="lin" valueType="num">
                                      <p:cBhvr>
                                        <p:cTn id="4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anim calcmode="lin" valueType="num">
                                      <p:cBhvr>
                                        <p:cTn id="5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98033" y="247425"/>
            <a:ext cx="4173967" cy="733301"/>
          </a:xfrm>
        </p:spPr>
        <p:txBody>
          <a:bodyPr/>
          <a:lstStyle/>
          <a:p>
            <a:r>
              <a:rPr lang="en-CA" dirty="0" smtClean="0"/>
              <a:t>Platform Introduction Agenda</a:t>
            </a:r>
            <a:endParaRPr lang="en-CA" dirty="0"/>
          </a:p>
        </p:txBody>
      </p:sp>
      <p:sp>
        <p:nvSpPr>
          <p:cNvPr id="8" name="Content Placeholder 6"/>
          <p:cNvSpPr>
            <a:spLocks noGrp="1"/>
          </p:cNvSpPr>
          <p:nvPr>
            <p:ph sz="quarter" idx="13"/>
          </p:nvPr>
        </p:nvSpPr>
        <p:spPr>
          <a:xfrm>
            <a:off x="384175" y="1268413"/>
            <a:ext cx="8361363" cy="4864100"/>
          </a:xfrm>
        </p:spPr>
        <p:txBody>
          <a:bodyPr/>
          <a:lstStyle/>
          <a:p>
            <a:r>
              <a:rPr lang="en-US" dirty="0" smtClean="0"/>
              <a:t>Hadoop Platform</a:t>
            </a:r>
          </a:p>
          <a:p>
            <a:endParaRPr lang="en-US" dirty="0"/>
          </a:p>
          <a:p>
            <a:r>
              <a:rPr lang="en-US" dirty="0" smtClean="0"/>
              <a:t>ML Tool</a:t>
            </a:r>
          </a:p>
          <a:p>
            <a:endParaRPr lang="en-US" dirty="0"/>
          </a:p>
          <a:p>
            <a:r>
              <a:rPr lang="en-US" dirty="0" smtClean="0"/>
              <a:t>Reporting Tool</a:t>
            </a:r>
          </a:p>
          <a:p>
            <a:pPr marL="0" indent="0">
              <a:buNone/>
            </a:pPr>
            <a:endParaRPr lang="en-US" dirty="0"/>
          </a:p>
        </p:txBody>
      </p:sp>
    </p:spTree>
    <p:extLst>
      <p:ext uri="{BB962C8B-B14F-4D97-AF65-F5344CB8AC3E}">
        <p14:creationId xmlns:p14="http://schemas.microsoft.com/office/powerpoint/2010/main" val="998028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1000"/>
                                        <p:tgtEl>
                                          <p:spTgt spid="8">
                                            <p:txEl>
                                              <p:pRg st="4" end="4"/>
                                            </p:txEl>
                                          </p:spTgt>
                                        </p:tgtEl>
                                      </p:cBhvr>
                                    </p:animEffect>
                                    <p:anim calcmode="lin" valueType="num">
                                      <p:cBhvr>
                                        <p:cTn id="2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"Climb" Phase</a:t>
            </a:r>
          </a:p>
        </p:txBody>
      </p:sp>
      <p:sp>
        <p:nvSpPr>
          <p:cNvPr id="3" name="Content Placeholder 2"/>
          <p:cNvSpPr>
            <a:spLocks noGrp="1"/>
          </p:cNvSpPr>
          <p:nvPr>
            <p:ph sz="quarter" idx="13"/>
          </p:nvPr>
        </p:nvSpPr>
        <p:spPr/>
        <p:txBody>
          <a:bodyPr/>
          <a:lstStyle/>
          <a:p>
            <a:r>
              <a:rPr lang="en-US" dirty="0" smtClean="0"/>
              <a:t>Axis X - Hiver Distance (unit “km”) is a math calculation to get 2 points distance on surface of earth from the latitude and longitude location</a:t>
            </a:r>
          </a:p>
          <a:p>
            <a:r>
              <a:rPr lang="en-US" dirty="0" smtClean="0"/>
              <a:t>Axis Y – The Climb height (unit “feet”) of the airplane</a:t>
            </a:r>
            <a:endParaRPr lang="en-US" dirty="0"/>
          </a:p>
        </p:txBody>
      </p:sp>
      <p:sp>
        <p:nvSpPr>
          <p:cNvPr id="5" name="TextBox 4"/>
          <p:cNvSpPr txBox="1"/>
          <p:nvPr/>
        </p:nvSpPr>
        <p:spPr>
          <a:xfrm>
            <a:off x="5711433" y="2667000"/>
            <a:ext cx="3012363" cy="369332"/>
          </a:xfrm>
          <a:prstGeom prst="rect">
            <a:avLst/>
          </a:prstGeom>
          <a:noFill/>
        </p:spPr>
        <p:txBody>
          <a:bodyPr wrap="none" rtlCol="0">
            <a:spAutoFit/>
          </a:bodyPr>
          <a:lstStyle/>
          <a:p>
            <a:r>
              <a:rPr lang="en-US" dirty="0"/>
              <a:t>Low Fuel Cost 1000 ~ 2000</a:t>
            </a:r>
          </a:p>
        </p:txBody>
      </p:sp>
      <p:sp>
        <p:nvSpPr>
          <p:cNvPr id="6" name="TextBox 5"/>
          <p:cNvSpPr txBox="1"/>
          <p:nvPr/>
        </p:nvSpPr>
        <p:spPr>
          <a:xfrm>
            <a:off x="5722304" y="3733800"/>
            <a:ext cx="3012363" cy="369332"/>
          </a:xfrm>
          <a:prstGeom prst="rect">
            <a:avLst/>
          </a:prstGeom>
          <a:noFill/>
        </p:spPr>
        <p:txBody>
          <a:bodyPr wrap="none" rtlCol="0">
            <a:spAutoFit/>
          </a:bodyPr>
          <a:lstStyle/>
          <a:p>
            <a:r>
              <a:rPr lang="en-US" dirty="0"/>
              <a:t>Med Fuel Cost 2000 ~ 3000</a:t>
            </a:r>
          </a:p>
        </p:txBody>
      </p:sp>
      <p:sp>
        <p:nvSpPr>
          <p:cNvPr id="7" name="TextBox 6"/>
          <p:cNvSpPr txBox="1"/>
          <p:nvPr/>
        </p:nvSpPr>
        <p:spPr>
          <a:xfrm>
            <a:off x="5727532" y="4800600"/>
            <a:ext cx="3063659" cy="369332"/>
          </a:xfrm>
          <a:prstGeom prst="rect">
            <a:avLst/>
          </a:prstGeom>
          <a:noFill/>
        </p:spPr>
        <p:txBody>
          <a:bodyPr wrap="none" rtlCol="0">
            <a:spAutoFit/>
          </a:bodyPr>
          <a:lstStyle/>
          <a:p>
            <a:r>
              <a:rPr lang="en-US" dirty="0"/>
              <a:t>High Fuel Cost 3000 ~ 4000</a:t>
            </a:r>
          </a:p>
        </p:txBody>
      </p:sp>
      <p:pic>
        <p:nvPicPr>
          <p:cNvPr id="8" name="Picture 7"/>
          <p:cNvPicPr>
            <a:picLocks noChangeAspect="1"/>
          </p:cNvPicPr>
          <p:nvPr/>
        </p:nvPicPr>
        <p:blipFill>
          <a:blip r:embed="rId2"/>
          <a:stretch>
            <a:fillRect/>
          </a:stretch>
        </p:blipFill>
        <p:spPr>
          <a:xfrm>
            <a:off x="475306" y="2514600"/>
            <a:ext cx="5237262" cy="3617913"/>
          </a:xfrm>
          <a:prstGeom prst="rect">
            <a:avLst/>
          </a:prstGeom>
        </p:spPr>
      </p:pic>
    </p:spTree>
    <p:extLst>
      <p:ext uri="{BB962C8B-B14F-4D97-AF65-F5344CB8AC3E}">
        <p14:creationId xmlns:p14="http://schemas.microsoft.com/office/powerpoint/2010/main" val="4244658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"Climb" Phase</a:t>
            </a:r>
          </a:p>
        </p:txBody>
      </p:sp>
      <p:sp>
        <p:nvSpPr>
          <p:cNvPr id="3" name="Content Placeholder 2"/>
          <p:cNvSpPr>
            <a:spLocks noGrp="1"/>
          </p:cNvSpPr>
          <p:nvPr>
            <p:ph sz="quarter" idx="13"/>
          </p:nvPr>
        </p:nvSpPr>
        <p:spPr/>
        <p:txBody>
          <a:bodyPr/>
          <a:lstStyle/>
          <a:p>
            <a:r>
              <a:rPr lang="en-US" altLang="zh-CN" dirty="0" smtClean="0"/>
              <a:t>The average hiver distance of chart1 (</a:t>
            </a:r>
            <a:r>
              <a:rPr lang="en-US" dirty="0"/>
              <a:t>Low Fuel Cost 1000 ~ </a:t>
            </a:r>
            <a:r>
              <a:rPr lang="en-US" dirty="0" smtClean="0"/>
              <a:t>2000</a:t>
            </a:r>
            <a:r>
              <a:rPr lang="en-US" altLang="zh-CN" dirty="0" smtClean="0"/>
              <a:t>) is 150 km, and their climb altitude is above 25000 feet</a:t>
            </a:r>
          </a:p>
          <a:p>
            <a:endParaRPr lang="en-US" dirty="0"/>
          </a:p>
          <a:p>
            <a:r>
              <a:rPr lang="en-US" dirty="0"/>
              <a:t>To use </a:t>
            </a:r>
            <a:r>
              <a:rPr lang="en-US" b="1" dirty="0"/>
              <a:t>less </a:t>
            </a:r>
            <a:r>
              <a:rPr lang="en-US" b="1" dirty="0" smtClean="0"/>
              <a:t>time </a:t>
            </a:r>
            <a:r>
              <a:rPr lang="en-US" dirty="0" smtClean="0"/>
              <a:t>(also means </a:t>
            </a:r>
            <a:r>
              <a:rPr lang="en-US" b="1" dirty="0" smtClean="0"/>
              <a:t>less </a:t>
            </a:r>
            <a:r>
              <a:rPr lang="en-US" altLang="zh-CN" b="1" dirty="0" smtClean="0"/>
              <a:t>hiver distance</a:t>
            </a:r>
            <a:r>
              <a:rPr lang="en-US" dirty="0" smtClean="0"/>
              <a:t>) to climb </a:t>
            </a:r>
            <a:r>
              <a:rPr lang="en-US" dirty="0"/>
              <a:t>to the </a:t>
            </a:r>
            <a:r>
              <a:rPr lang="en-US" b="1" dirty="0"/>
              <a:t>standard altitude</a:t>
            </a:r>
            <a:r>
              <a:rPr lang="en-US" dirty="0"/>
              <a:t> is the key of saving fuel cost during "Climb" phase.</a:t>
            </a:r>
          </a:p>
        </p:txBody>
      </p:sp>
      <p:pic>
        <p:nvPicPr>
          <p:cNvPr id="4" name="Picture 3"/>
          <p:cNvPicPr>
            <a:picLocks noChangeAspect="1"/>
          </p:cNvPicPr>
          <p:nvPr/>
        </p:nvPicPr>
        <p:blipFill>
          <a:blip r:embed="rId2"/>
          <a:stretch>
            <a:fillRect/>
          </a:stretch>
        </p:blipFill>
        <p:spPr>
          <a:xfrm>
            <a:off x="609600" y="3124200"/>
            <a:ext cx="4678680" cy="1981200"/>
          </a:xfrm>
          <a:prstGeom prst="rect">
            <a:avLst/>
          </a:prstGeom>
        </p:spPr>
      </p:pic>
    </p:spTree>
    <p:extLst>
      <p:ext uri="{BB962C8B-B14F-4D97-AF65-F5344CB8AC3E}">
        <p14:creationId xmlns:p14="http://schemas.microsoft.com/office/powerpoint/2010/main" val="4061398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"Climb" Phase</a:t>
            </a:r>
          </a:p>
        </p:txBody>
      </p:sp>
      <p:sp>
        <p:nvSpPr>
          <p:cNvPr id="3" name="Content Placeholder 2"/>
          <p:cNvSpPr>
            <a:spLocks noGrp="1"/>
          </p:cNvSpPr>
          <p:nvPr>
            <p:ph sz="quarter" idx="13"/>
          </p:nvPr>
        </p:nvSpPr>
        <p:spPr/>
        <p:txBody>
          <a:bodyPr/>
          <a:lstStyle/>
          <a:p>
            <a:r>
              <a:rPr lang="en-US" dirty="0" smtClean="0"/>
              <a:t>Analyze Relationship </a:t>
            </a:r>
            <a:r>
              <a:rPr lang="en-US" dirty="0"/>
              <a:t>Between </a:t>
            </a:r>
            <a:r>
              <a:rPr lang="en-US" dirty="0" smtClean="0"/>
              <a:t>Average </a:t>
            </a:r>
            <a:r>
              <a:rPr lang="en-US" dirty="0"/>
              <a:t>Fuel </a:t>
            </a:r>
            <a:r>
              <a:rPr lang="en-US" dirty="0" smtClean="0"/>
              <a:t>Cost </a:t>
            </a:r>
            <a:r>
              <a:rPr lang="en-US" dirty="0"/>
              <a:t>and Total Fuel </a:t>
            </a:r>
            <a:r>
              <a:rPr lang="en-US" dirty="0" smtClean="0"/>
              <a:t>Cost which will get same result as previous slide.</a:t>
            </a:r>
            <a:endParaRPr lang="en-US" dirty="0"/>
          </a:p>
        </p:txBody>
      </p:sp>
      <p:pic>
        <p:nvPicPr>
          <p:cNvPr id="4" name="Picture 3"/>
          <p:cNvPicPr>
            <a:picLocks noChangeAspect="1"/>
          </p:cNvPicPr>
          <p:nvPr/>
        </p:nvPicPr>
        <p:blipFill>
          <a:blip r:embed="rId2"/>
          <a:stretch>
            <a:fillRect/>
          </a:stretch>
        </p:blipFill>
        <p:spPr>
          <a:xfrm>
            <a:off x="359490" y="2286000"/>
            <a:ext cx="5362575" cy="3771900"/>
          </a:xfrm>
          <a:prstGeom prst="rect">
            <a:avLst/>
          </a:prstGeom>
        </p:spPr>
      </p:pic>
      <p:sp>
        <p:nvSpPr>
          <p:cNvPr id="5" name="TextBox 4"/>
          <p:cNvSpPr txBox="1"/>
          <p:nvPr/>
        </p:nvSpPr>
        <p:spPr>
          <a:xfrm>
            <a:off x="5697380" y="2188726"/>
            <a:ext cx="3294220" cy="3754874"/>
          </a:xfrm>
          <a:prstGeom prst="rect">
            <a:avLst/>
          </a:prstGeom>
          <a:noFill/>
        </p:spPr>
        <p:txBody>
          <a:bodyPr wrap="square" rtlCol="0">
            <a:spAutoFit/>
          </a:bodyPr>
          <a:lstStyle/>
          <a:p>
            <a:pPr marL="285750" indent="-285750">
              <a:buFont typeface="Arial" panose="020B0604020202020204" pitchFamily="34" charset="0"/>
              <a:buChar char="•"/>
            </a:pPr>
            <a:r>
              <a:rPr lang="en-US" sz="1400" b="1" dirty="0" smtClean="0"/>
              <a:t>Low </a:t>
            </a:r>
            <a:r>
              <a:rPr lang="en-US" sz="1400" b="1" dirty="0"/>
              <a:t>average fuel cost</a:t>
            </a:r>
            <a:r>
              <a:rPr lang="en-US" sz="1400" dirty="0"/>
              <a:t> means </a:t>
            </a:r>
            <a:r>
              <a:rPr lang="en-US" sz="1400" b="1" dirty="0"/>
              <a:t>High total fuel </a:t>
            </a:r>
            <a:r>
              <a:rPr lang="en-US" sz="1400" b="1" dirty="0" smtClean="0"/>
              <a:t>cost</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b="1" dirty="0" smtClean="0"/>
              <a:t>High </a:t>
            </a:r>
            <a:r>
              <a:rPr lang="en-US" sz="1400" b="1" dirty="0"/>
              <a:t>average fuel cost</a:t>
            </a:r>
            <a:r>
              <a:rPr lang="en-US" sz="1400" dirty="0"/>
              <a:t> means </a:t>
            </a:r>
            <a:r>
              <a:rPr lang="en-US" sz="1400" b="1" dirty="0"/>
              <a:t>Low total fuel </a:t>
            </a:r>
            <a:r>
              <a:rPr lang="en-US" sz="1400" b="1" dirty="0" smtClean="0"/>
              <a:t>cost</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b="1" dirty="0" smtClean="0"/>
              <a:t>High </a:t>
            </a:r>
            <a:r>
              <a:rPr lang="en-US" sz="1400" b="1" dirty="0"/>
              <a:t>average fuel cost</a:t>
            </a:r>
            <a:r>
              <a:rPr lang="en-US" sz="1400" dirty="0"/>
              <a:t> means "</a:t>
            </a:r>
            <a:r>
              <a:rPr lang="en-US" sz="1400" b="1" dirty="0"/>
              <a:t>Accelerate the airplane</a:t>
            </a:r>
            <a:r>
              <a:rPr lang="en-US" sz="1400" dirty="0"/>
              <a:t>" </a:t>
            </a:r>
            <a:r>
              <a:rPr lang="en-US" sz="1400" b="1" dirty="0"/>
              <a:t>as much as possible</a:t>
            </a:r>
            <a:r>
              <a:rPr lang="en-US" sz="1400" dirty="0"/>
              <a:t> and climb to standard altitude </a:t>
            </a:r>
            <a:r>
              <a:rPr lang="en-US" sz="1400" b="1" dirty="0"/>
              <a:t>as soon as </a:t>
            </a:r>
            <a:r>
              <a:rPr lang="en-US" sz="1400" b="1" dirty="0" smtClean="0"/>
              <a:t>possible</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Not </a:t>
            </a:r>
            <a:r>
              <a:rPr lang="en-US" sz="1400" dirty="0"/>
              <a:t>every flight can reach a good fuel efficiency, still a lot to </a:t>
            </a:r>
            <a:r>
              <a:rPr lang="en-US" sz="1400" dirty="0" smtClean="0"/>
              <a:t>improve</a:t>
            </a:r>
          </a:p>
          <a:p>
            <a:pPr marL="285750" indent="-285750">
              <a:buFont typeface="Arial" panose="020B0604020202020204" pitchFamily="34" charset="0"/>
              <a:buChar char="•"/>
            </a:pPr>
            <a:endParaRPr lang="en-US" sz="1400" dirty="0" smtClean="0"/>
          </a:p>
          <a:p>
            <a:pPr marL="285750" indent="-285750">
              <a:buFont typeface="Arial" panose="020B0604020202020204" pitchFamily="34" charset="0"/>
              <a:buChar char="•"/>
            </a:pPr>
            <a:r>
              <a:rPr lang="en-US" sz="1400" dirty="0" smtClean="0"/>
              <a:t>Most </a:t>
            </a:r>
            <a:r>
              <a:rPr lang="en-US" sz="1400" dirty="0"/>
              <a:t>flights "average fuel cost" between 7000 and 8000, "total fuel cost" between 2000 and 3000</a:t>
            </a:r>
            <a:r>
              <a:rPr lang="en-US" sz="1400" dirty="0" smtClean="0"/>
              <a:t>e</a:t>
            </a:r>
            <a:endParaRPr lang="en-US" sz="1400" dirty="0"/>
          </a:p>
        </p:txBody>
      </p:sp>
    </p:spTree>
    <p:extLst>
      <p:ext uri="{BB962C8B-B14F-4D97-AF65-F5344CB8AC3E}">
        <p14:creationId xmlns:p14="http://schemas.microsoft.com/office/powerpoint/2010/main" val="58052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1000"/>
                                        <p:tgtEl>
                                          <p:spTgt spid="5">
                                            <p:txEl>
                                              <p:pRg st="0" end="0"/>
                                            </p:txEl>
                                          </p:spTgt>
                                        </p:tgtEl>
                                      </p:cBhvr>
                                    </p:animEffect>
                                    <p:anim calcmode="lin" valueType="num">
                                      <p:cBhvr>
                                        <p:cTn id="22"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1000"/>
                                        <p:tgtEl>
                                          <p:spTgt spid="5">
                                            <p:txEl>
                                              <p:pRg st="2" end="2"/>
                                            </p:txEl>
                                          </p:spTgt>
                                        </p:tgtEl>
                                      </p:cBhvr>
                                    </p:animEffect>
                                    <p:anim calcmode="lin" valueType="num">
                                      <p:cBhvr>
                                        <p:cTn id="29" dur="1000" fill="hold"/>
                                        <p:tgtEl>
                                          <p:spTgt spid="5">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5">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Effect transition="in" filter="fade">
                                      <p:cBhvr>
                                        <p:cTn id="35" dur="1000"/>
                                        <p:tgtEl>
                                          <p:spTgt spid="5">
                                            <p:txEl>
                                              <p:pRg st="4" end="4"/>
                                            </p:txEl>
                                          </p:spTgt>
                                        </p:tgtEl>
                                      </p:cBhvr>
                                    </p:animEffect>
                                    <p:anim calcmode="lin" valueType="num">
                                      <p:cBhvr>
                                        <p:cTn id="36" dur="1000" fill="hold"/>
                                        <p:tgtEl>
                                          <p:spTgt spid="5">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5">
                                            <p:txEl>
                                              <p:pRg st="6" end="6"/>
                                            </p:txEl>
                                          </p:spTgt>
                                        </p:tgtEl>
                                        <p:attrNameLst>
                                          <p:attrName>style.visibility</p:attrName>
                                        </p:attrNameLst>
                                      </p:cBhvr>
                                      <p:to>
                                        <p:strVal val="visible"/>
                                      </p:to>
                                    </p:set>
                                    <p:animEffect transition="in" filter="fade">
                                      <p:cBhvr>
                                        <p:cTn id="42" dur="1000"/>
                                        <p:tgtEl>
                                          <p:spTgt spid="5">
                                            <p:txEl>
                                              <p:pRg st="6" end="6"/>
                                            </p:txEl>
                                          </p:spTgt>
                                        </p:tgtEl>
                                      </p:cBhvr>
                                    </p:animEffect>
                                    <p:anim calcmode="lin" valueType="num">
                                      <p:cBhvr>
                                        <p:cTn id="43" dur="1000" fill="hold"/>
                                        <p:tgtEl>
                                          <p:spTgt spid="5">
                                            <p:txEl>
                                              <p:pRg st="6" end="6"/>
                                            </p:txEl>
                                          </p:spTgt>
                                        </p:tgtEl>
                                        <p:attrNameLst>
                                          <p:attrName>ppt_x</p:attrName>
                                        </p:attrNameLst>
                                      </p:cBhvr>
                                      <p:tavLst>
                                        <p:tav tm="0">
                                          <p:val>
                                            <p:strVal val="#ppt_x"/>
                                          </p:val>
                                        </p:tav>
                                        <p:tav tm="100000">
                                          <p:val>
                                            <p:strVal val="#ppt_x"/>
                                          </p:val>
                                        </p:tav>
                                      </p:tavLst>
                                    </p:anim>
                                    <p:anim calcmode="lin" valueType="num">
                                      <p:cBhvr>
                                        <p:cTn id="44" dur="1000" fill="hold"/>
                                        <p:tgtEl>
                                          <p:spTgt spid="5">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
                                            <p:txEl>
                                              <p:pRg st="8" end="8"/>
                                            </p:txEl>
                                          </p:spTgt>
                                        </p:tgtEl>
                                        <p:attrNameLst>
                                          <p:attrName>style.visibility</p:attrName>
                                        </p:attrNameLst>
                                      </p:cBhvr>
                                      <p:to>
                                        <p:strVal val="visible"/>
                                      </p:to>
                                    </p:set>
                                    <p:animEffect transition="in" filter="fade">
                                      <p:cBhvr>
                                        <p:cTn id="49" dur="1000"/>
                                        <p:tgtEl>
                                          <p:spTgt spid="5">
                                            <p:txEl>
                                              <p:pRg st="8" end="8"/>
                                            </p:txEl>
                                          </p:spTgt>
                                        </p:tgtEl>
                                      </p:cBhvr>
                                    </p:animEffect>
                                    <p:anim calcmode="lin" valueType="num">
                                      <p:cBhvr>
                                        <p:cTn id="50" dur="1000" fill="hold"/>
                                        <p:tgtEl>
                                          <p:spTgt spid="5">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5">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a:t>
            </a:r>
            <a:r>
              <a:rPr lang="en-US" dirty="0" smtClean="0"/>
              <a:t>"Cruise</a:t>
            </a:r>
            <a:r>
              <a:rPr lang="en-US" dirty="0"/>
              <a:t>" Phase</a:t>
            </a:r>
          </a:p>
        </p:txBody>
      </p:sp>
      <p:sp>
        <p:nvSpPr>
          <p:cNvPr id="3" name="Content Placeholder 2"/>
          <p:cNvSpPr>
            <a:spLocks noGrp="1"/>
          </p:cNvSpPr>
          <p:nvPr>
            <p:ph sz="quarter" idx="13"/>
          </p:nvPr>
        </p:nvSpPr>
        <p:spPr/>
        <p:txBody>
          <a:bodyPr/>
          <a:lstStyle/>
          <a:p>
            <a:r>
              <a:rPr lang="en-US" dirty="0"/>
              <a:t>Use the “Gradient Boosting” Algorithm to find the top 10 key parameters affecting Fuel Cost during </a:t>
            </a:r>
            <a:r>
              <a:rPr lang="en-US" dirty="0" smtClean="0"/>
              <a:t>“</a:t>
            </a:r>
            <a:r>
              <a:rPr lang="en-US" altLang="zh-CN" dirty="0" smtClean="0"/>
              <a:t>Cruise</a:t>
            </a:r>
            <a:r>
              <a:rPr lang="en-US" dirty="0" smtClean="0"/>
              <a:t>” </a:t>
            </a:r>
            <a:r>
              <a:rPr lang="en-US" dirty="0"/>
              <a:t>Phase</a:t>
            </a:r>
          </a:p>
          <a:p>
            <a:r>
              <a:rPr lang="en-US" dirty="0"/>
              <a:t>We may need “Domain Experts” to explain the backend rules.</a:t>
            </a:r>
          </a:p>
          <a:p>
            <a:endParaRPr lang="en-US" dirty="0"/>
          </a:p>
        </p:txBody>
      </p:sp>
      <p:pic>
        <p:nvPicPr>
          <p:cNvPr id="4" name="Picture 3"/>
          <p:cNvPicPr>
            <a:picLocks noChangeAspect="1"/>
          </p:cNvPicPr>
          <p:nvPr/>
        </p:nvPicPr>
        <p:blipFill>
          <a:blip r:embed="rId2"/>
          <a:stretch>
            <a:fillRect/>
          </a:stretch>
        </p:blipFill>
        <p:spPr>
          <a:xfrm>
            <a:off x="685800" y="2286000"/>
            <a:ext cx="6483144" cy="3846513"/>
          </a:xfrm>
          <a:prstGeom prst="rect">
            <a:avLst/>
          </a:prstGeom>
        </p:spPr>
      </p:pic>
    </p:spTree>
    <p:extLst>
      <p:ext uri="{BB962C8B-B14F-4D97-AF65-F5344CB8AC3E}">
        <p14:creationId xmlns:p14="http://schemas.microsoft.com/office/powerpoint/2010/main" val="378242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"Cruise" Phase</a:t>
            </a:r>
          </a:p>
        </p:txBody>
      </p:sp>
      <p:sp>
        <p:nvSpPr>
          <p:cNvPr id="3" name="Content Placeholder 2"/>
          <p:cNvSpPr>
            <a:spLocks noGrp="1"/>
          </p:cNvSpPr>
          <p:nvPr>
            <p:ph sz="quarter" idx="13"/>
          </p:nvPr>
        </p:nvSpPr>
        <p:spPr>
          <a:xfrm>
            <a:off x="4724400" y="1523999"/>
            <a:ext cx="4191000" cy="4608513"/>
          </a:xfrm>
        </p:spPr>
        <p:txBody>
          <a:bodyPr/>
          <a:lstStyle/>
          <a:p>
            <a:r>
              <a:rPr lang="en-US" sz="1800" b="1" dirty="0"/>
              <a:t>Cruise Altitude and Fuel Cost</a:t>
            </a:r>
            <a:endParaRPr lang="en-US" sz="1800" dirty="0"/>
          </a:p>
          <a:p>
            <a:pPr lvl="1">
              <a:buFont typeface="Wingdings" panose="05000000000000000000" pitchFamily="2" charset="2"/>
              <a:buChar char="q"/>
            </a:pPr>
            <a:r>
              <a:rPr lang="en-US" sz="1600" dirty="0"/>
              <a:t>Cruise Altitude is from 10000 feet to 30000 feet, Fuel Cost is from 2000 </a:t>
            </a:r>
            <a:r>
              <a:rPr lang="en-US" sz="1600" dirty="0" err="1"/>
              <a:t>lbs</a:t>
            </a:r>
            <a:r>
              <a:rPr lang="en-US" sz="1600" dirty="0"/>
              <a:t>/</a:t>
            </a:r>
            <a:r>
              <a:rPr lang="en-US" sz="1600" dirty="0" err="1"/>
              <a:t>hr</a:t>
            </a:r>
            <a:r>
              <a:rPr lang="en-US" sz="1600" dirty="0"/>
              <a:t> to 8000 </a:t>
            </a:r>
            <a:r>
              <a:rPr lang="en-US" sz="1600" dirty="0" err="1"/>
              <a:t>lbs</a:t>
            </a:r>
            <a:r>
              <a:rPr lang="en-US" sz="1600" dirty="0"/>
              <a:t>/hr. Basically Fuel Cost is decreasing along with the increasing of Cruise </a:t>
            </a:r>
            <a:r>
              <a:rPr lang="en-US" sz="1600" dirty="0" smtClean="0"/>
              <a:t>Altitude</a:t>
            </a:r>
            <a:endParaRPr lang="en-US" sz="1600" dirty="0"/>
          </a:p>
          <a:p>
            <a:pPr lvl="1">
              <a:buFont typeface="Wingdings" panose="05000000000000000000" pitchFamily="2" charset="2"/>
              <a:buChar char="q"/>
            </a:pPr>
            <a:r>
              <a:rPr lang="en-US" sz="1600" dirty="0"/>
              <a:t>Airplane may change altitude during the cruise phase, but looks like 30000 feet is a standard cruise </a:t>
            </a:r>
            <a:r>
              <a:rPr lang="en-US" sz="1600" dirty="0" smtClean="0"/>
              <a:t>height</a:t>
            </a:r>
            <a:endParaRPr lang="en-US" sz="1600" dirty="0"/>
          </a:p>
          <a:p>
            <a:pPr lvl="1">
              <a:buFont typeface="Wingdings" panose="05000000000000000000" pitchFamily="2" charset="2"/>
              <a:buChar char="q"/>
            </a:pPr>
            <a:r>
              <a:rPr lang="en-US" sz="1600" dirty="0"/>
              <a:t>If no other limited conditions, airplane should climb to 30000 feet and </a:t>
            </a:r>
            <a:r>
              <a:rPr lang="en-US" sz="1600" dirty="0" smtClean="0"/>
              <a:t>come into </a:t>
            </a:r>
            <a:r>
              <a:rPr lang="en-US" sz="1600" dirty="0"/>
              <a:t>Cruise </a:t>
            </a:r>
            <a:r>
              <a:rPr lang="en-US" sz="1600" dirty="0" smtClean="0"/>
              <a:t>phase</a:t>
            </a:r>
            <a:endParaRPr lang="en-US" sz="1600" dirty="0"/>
          </a:p>
          <a:p>
            <a:pPr lvl="1">
              <a:buFont typeface="Wingdings" panose="05000000000000000000" pitchFamily="2" charset="2"/>
              <a:buChar char="q"/>
            </a:pPr>
            <a:r>
              <a:rPr lang="en-US" sz="1600" dirty="0"/>
              <a:t>In previous Climb phase, most flights will climb to 30000 feet height which is also reasonable Cruise phase</a:t>
            </a:r>
            <a:endParaRPr lang="en-US" sz="1600" dirty="0">
              <a:effectLst/>
            </a:endParaRPr>
          </a:p>
        </p:txBody>
      </p:sp>
      <p:pic>
        <p:nvPicPr>
          <p:cNvPr id="4" name="Picture 3"/>
          <p:cNvPicPr>
            <a:picLocks noChangeAspect="1"/>
          </p:cNvPicPr>
          <p:nvPr/>
        </p:nvPicPr>
        <p:blipFill>
          <a:blip r:embed="rId2"/>
          <a:stretch>
            <a:fillRect/>
          </a:stretch>
        </p:blipFill>
        <p:spPr>
          <a:xfrm>
            <a:off x="398033" y="1752600"/>
            <a:ext cx="4519388" cy="3698539"/>
          </a:xfrm>
          <a:prstGeom prst="rect">
            <a:avLst/>
          </a:prstGeom>
        </p:spPr>
      </p:pic>
    </p:spTree>
    <p:extLst>
      <p:ext uri="{BB962C8B-B14F-4D97-AF65-F5344CB8AC3E}">
        <p14:creationId xmlns:p14="http://schemas.microsoft.com/office/powerpoint/2010/main" val="23952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2" end="2"/>
                                            </p:txEl>
                                          </p:spTgt>
                                        </p:tgtEl>
                                        <p:attrNameLst>
                                          <p:attrName>style.visibility</p:attrName>
                                        </p:attrNameLst>
                                      </p:cBhvr>
                                      <p:to>
                                        <p:strVal val="visible"/>
                                      </p:to>
                                    </p:set>
                                    <p:animEffect transition="in" filter="fade">
                                      <p:cBhvr>
                                        <p:cTn id="26" dur="1000"/>
                                        <p:tgtEl>
                                          <p:spTgt spid="3">
                                            <p:txEl>
                                              <p:pRg st="2" end="2"/>
                                            </p:txEl>
                                          </p:spTgt>
                                        </p:tgtEl>
                                      </p:cBhvr>
                                    </p:animEffect>
                                    <p:anim calcmode="lin" valueType="num">
                                      <p:cBhvr>
                                        <p:cTn id="27"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fade">
                                      <p:cBhvr>
                                        <p:cTn id="33" dur="1000"/>
                                        <p:tgtEl>
                                          <p:spTgt spid="3">
                                            <p:txEl>
                                              <p:pRg st="3" end="3"/>
                                            </p:txEl>
                                          </p:spTgt>
                                        </p:tgtEl>
                                      </p:cBhvr>
                                    </p:animEffect>
                                    <p:anim calcmode="lin" valueType="num">
                                      <p:cBhvr>
                                        <p:cTn id="34"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5"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3">
                                            <p:txEl>
                                              <p:pRg st="4" end="4"/>
                                            </p:txEl>
                                          </p:spTgt>
                                        </p:tgtEl>
                                        <p:attrNameLst>
                                          <p:attrName>style.visibility</p:attrName>
                                        </p:attrNameLst>
                                      </p:cBhvr>
                                      <p:to>
                                        <p:strVal val="visible"/>
                                      </p:to>
                                    </p:set>
                                    <p:animEffect transition="in" filter="fade">
                                      <p:cBhvr>
                                        <p:cTn id="40" dur="1000"/>
                                        <p:tgtEl>
                                          <p:spTgt spid="3">
                                            <p:txEl>
                                              <p:pRg st="4" end="4"/>
                                            </p:txEl>
                                          </p:spTgt>
                                        </p:tgtEl>
                                      </p:cBhvr>
                                    </p:animEffect>
                                    <p:anim calcmode="lin" valueType="num">
                                      <p:cBhvr>
                                        <p:cTn id="41"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42"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"Cruise" Phase</a:t>
            </a:r>
          </a:p>
        </p:txBody>
      </p:sp>
      <p:sp>
        <p:nvSpPr>
          <p:cNvPr id="3" name="Content Placeholder 2"/>
          <p:cNvSpPr>
            <a:spLocks noGrp="1"/>
          </p:cNvSpPr>
          <p:nvPr>
            <p:ph sz="quarter" idx="13"/>
          </p:nvPr>
        </p:nvSpPr>
        <p:spPr>
          <a:xfrm>
            <a:off x="4419600" y="1268413"/>
            <a:ext cx="4495800" cy="4864100"/>
          </a:xfrm>
        </p:spPr>
        <p:txBody>
          <a:bodyPr/>
          <a:lstStyle/>
          <a:p>
            <a:r>
              <a:rPr lang="en-US" sz="1800" b="1" dirty="0"/>
              <a:t>Cruise </a:t>
            </a:r>
            <a:r>
              <a:rPr lang="en-US" sz="1800" b="1" dirty="0" err="1"/>
              <a:t>AirSpeed</a:t>
            </a:r>
            <a:r>
              <a:rPr lang="en-US" sz="1800" b="1" dirty="0"/>
              <a:t> and Fuel Cost</a:t>
            </a:r>
            <a:r>
              <a:rPr lang="en-US" sz="1800" dirty="0"/>
              <a:t> </a:t>
            </a:r>
            <a:endParaRPr lang="en-US" sz="1800" dirty="0" smtClean="0"/>
          </a:p>
          <a:p>
            <a:endParaRPr lang="en-US" sz="1800" dirty="0" smtClean="0"/>
          </a:p>
          <a:p>
            <a:pPr lvl="1">
              <a:buFont typeface="Wingdings" panose="05000000000000000000" pitchFamily="2" charset="2"/>
              <a:buChar char="q"/>
            </a:pPr>
            <a:r>
              <a:rPr lang="en-US" sz="1600" dirty="0" smtClean="0"/>
              <a:t>Cruise </a:t>
            </a:r>
            <a:r>
              <a:rPr lang="en-US" sz="1600" dirty="0" err="1"/>
              <a:t>AirSpeed</a:t>
            </a:r>
            <a:r>
              <a:rPr lang="en-US" sz="1600" dirty="0"/>
              <a:t> is from 180 knots to 300 knots, Fuel Cost is from 2000 </a:t>
            </a:r>
            <a:r>
              <a:rPr lang="en-US" sz="1600" dirty="0" err="1"/>
              <a:t>lbs</a:t>
            </a:r>
            <a:r>
              <a:rPr lang="en-US" sz="1600" dirty="0"/>
              <a:t>/</a:t>
            </a:r>
            <a:r>
              <a:rPr lang="en-US" sz="1600" dirty="0" err="1"/>
              <a:t>hr</a:t>
            </a:r>
            <a:r>
              <a:rPr lang="en-US" sz="1600" dirty="0"/>
              <a:t> to 8000 </a:t>
            </a:r>
            <a:r>
              <a:rPr lang="en-US" sz="1600" dirty="0" err="1"/>
              <a:t>lbs</a:t>
            </a:r>
            <a:r>
              <a:rPr lang="en-US" sz="1600" dirty="0"/>
              <a:t>/hr. Basically Fuel Cost is increasing along with the increasing of Cruise </a:t>
            </a:r>
            <a:r>
              <a:rPr lang="en-US" sz="1600" dirty="0" err="1" smtClean="0"/>
              <a:t>AirSpeed</a:t>
            </a:r>
            <a:endParaRPr lang="en-US" sz="1600" dirty="0" smtClean="0"/>
          </a:p>
          <a:p>
            <a:pPr lvl="1">
              <a:buFont typeface="Wingdings" panose="05000000000000000000" pitchFamily="2" charset="2"/>
              <a:buChar char="q"/>
            </a:pPr>
            <a:endParaRPr lang="en-US" sz="1600" dirty="0"/>
          </a:p>
          <a:p>
            <a:pPr lvl="1">
              <a:buFont typeface="Wingdings" panose="05000000000000000000" pitchFamily="2" charset="2"/>
              <a:buChar char="q"/>
            </a:pPr>
            <a:r>
              <a:rPr lang="en-US" sz="1600" dirty="0"/>
              <a:t>There is a hot area where </a:t>
            </a:r>
            <a:r>
              <a:rPr lang="en-US" sz="1600" dirty="0" err="1"/>
              <a:t>AirSpeed</a:t>
            </a:r>
            <a:r>
              <a:rPr lang="en-US" sz="1600" dirty="0"/>
              <a:t> is from 250 - 300 and Fuel Cost is from 4000 </a:t>
            </a:r>
            <a:r>
              <a:rPr lang="en-US" sz="1600" dirty="0" err="1"/>
              <a:t>lbs</a:t>
            </a:r>
            <a:r>
              <a:rPr lang="en-US" sz="1600" dirty="0"/>
              <a:t>/</a:t>
            </a:r>
            <a:r>
              <a:rPr lang="en-US" sz="1600" dirty="0" err="1"/>
              <a:t>hr</a:t>
            </a:r>
            <a:r>
              <a:rPr lang="en-US" sz="1600" dirty="0"/>
              <a:t> to 6000 </a:t>
            </a:r>
            <a:r>
              <a:rPr lang="en-US" sz="1600" dirty="0" err="1"/>
              <a:t>lbs</a:t>
            </a:r>
            <a:r>
              <a:rPr lang="en-US" sz="1600" dirty="0"/>
              <a:t>/hr. This should be a most efficient Cruise </a:t>
            </a:r>
            <a:r>
              <a:rPr lang="en-US" sz="1600" dirty="0" err="1"/>
              <a:t>AirSpeed</a:t>
            </a:r>
            <a:r>
              <a:rPr lang="en-US" sz="1600" dirty="0"/>
              <a:t> range.</a:t>
            </a:r>
            <a:endParaRPr lang="en-US" sz="1600" dirty="0">
              <a:effectLst/>
            </a:endParaRPr>
          </a:p>
        </p:txBody>
      </p:sp>
      <p:pic>
        <p:nvPicPr>
          <p:cNvPr id="5" name="Picture 4"/>
          <p:cNvPicPr>
            <a:picLocks noChangeAspect="1"/>
          </p:cNvPicPr>
          <p:nvPr/>
        </p:nvPicPr>
        <p:blipFill>
          <a:blip r:embed="rId2"/>
          <a:stretch>
            <a:fillRect/>
          </a:stretch>
        </p:blipFill>
        <p:spPr>
          <a:xfrm>
            <a:off x="0" y="1600200"/>
            <a:ext cx="4562475" cy="3914775"/>
          </a:xfrm>
          <a:prstGeom prst="rect">
            <a:avLst/>
          </a:prstGeom>
        </p:spPr>
      </p:pic>
    </p:spTree>
    <p:extLst>
      <p:ext uri="{BB962C8B-B14F-4D97-AF65-F5344CB8AC3E}">
        <p14:creationId xmlns:p14="http://schemas.microsoft.com/office/powerpoint/2010/main" val="419663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Analyze “Approach” Phase</a:t>
            </a:r>
            <a:endParaRPr lang="en-US" dirty="0"/>
          </a:p>
        </p:txBody>
      </p:sp>
      <p:sp>
        <p:nvSpPr>
          <p:cNvPr id="3" name="Content Placeholder 2"/>
          <p:cNvSpPr>
            <a:spLocks noGrp="1"/>
          </p:cNvSpPr>
          <p:nvPr>
            <p:ph sz="quarter" idx="13"/>
          </p:nvPr>
        </p:nvSpPr>
        <p:spPr/>
        <p:txBody>
          <a:bodyPr/>
          <a:lstStyle/>
          <a:p>
            <a:r>
              <a:rPr lang="en-US" dirty="0"/>
              <a:t>Use the “Gradient Boosting” Algorithm to find the top 10 key parameters affecting Fuel Cost during </a:t>
            </a:r>
            <a:r>
              <a:rPr lang="en-US" dirty="0" smtClean="0"/>
              <a:t>“</a:t>
            </a:r>
            <a:r>
              <a:rPr lang="en-US" altLang="zh-CN" dirty="0" smtClean="0"/>
              <a:t>Approach</a:t>
            </a:r>
            <a:r>
              <a:rPr lang="en-US" dirty="0" smtClean="0"/>
              <a:t>” </a:t>
            </a:r>
            <a:r>
              <a:rPr lang="en-US" dirty="0"/>
              <a:t>Phase</a:t>
            </a:r>
          </a:p>
          <a:p>
            <a:r>
              <a:rPr lang="en-US" dirty="0"/>
              <a:t>We may need “Domain Experts” to explain the backend rules.</a:t>
            </a:r>
          </a:p>
          <a:p>
            <a:endParaRPr lang="en-US" dirty="0"/>
          </a:p>
        </p:txBody>
      </p:sp>
      <p:pic>
        <p:nvPicPr>
          <p:cNvPr id="4" name="Picture 3"/>
          <p:cNvPicPr>
            <a:picLocks noChangeAspect="1"/>
          </p:cNvPicPr>
          <p:nvPr/>
        </p:nvPicPr>
        <p:blipFill>
          <a:blip r:embed="rId2"/>
          <a:stretch>
            <a:fillRect/>
          </a:stretch>
        </p:blipFill>
        <p:spPr>
          <a:xfrm>
            <a:off x="685800" y="2285999"/>
            <a:ext cx="6380686" cy="3846513"/>
          </a:xfrm>
          <a:prstGeom prst="rect">
            <a:avLst/>
          </a:prstGeom>
        </p:spPr>
      </p:pic>
    </p:spTree>
    <p:extLst>
      <p:ext uri="{BB962C8B-B14F-4D97-AF65-F5344CB8AC3E}">
        <p14:creationId xmlns:p14="http://schemas.microsoft.com/office/powerpoint/2010/main" val="202824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“Approach" Phase</a:t>
            </a:r>
          </a:p>
        </p:txBody>
      </p:sp>
      <p:sp>
        <p:nvSpPr>
          <p:cNvPr id="3" name="Content Placeholder 2"/>
          <p:cNvSpPr>
            <a:spLocks noGrp="1"/>
          </p:cNvSpPr>
          <p:nvPr>
            <p:ph sz="quarter" idx="13"/>
          </p:nvPr>
        </p:nvSpPr>
        <p:spPr>
          <a:xfrm>
            <a:off x="4800600" y="1268413"/>
            <a:ext cx="3944938" cy="4864100"/>
          </a:xfrm>
        </p:spPr>
        <p:txBody>
          <a:bodyPr/>
          <a:lstStyle/>
          <a:p>
            <a:r>
              <a:rPr lang="en-US" dirty="0" smtClean="0"/>
              <a:t>Analyze the Ground Speed and Altitude</a:t>
            </a:r>
          </a:p>
          <a:p>
            <a:endParaRPr lang="en-US" dirty="0" smtClean="0"/>
          </a:p>
          <a:p>
            <a:pPr lvl="1">
              <a:buFont typeface="Wingdings" panose="05000000000000000000" pitchFamily="2" charset="2"/>
              <a:buChar char="q"/>
            </a:pPr>
            <a:r>
              <a:rPr lang="en-US" sz="1800" dirty="0" smtClean="0"/>
              <a:t>With the decreasing of Altitude, the Ground Speed is also decreasing slowly</a:t>
            </a:r>
          </a:p>
          <a:p>
            <a:pPr>
              <a:buFont typeface="Wingdings" panose="05000000000000000000" pitchFamily="2" charset="2"/>
              <a:buChar char="q"/>
            </a:pPr>
            <a:endParaRPr lang="en-US" sz="1800" dirty="0"/>
          </a:p>
          <a:p>
            <a:pPr lvl="1">
              <a:buFont typeface="Wingdings" panose="05000000000000000000" pitchFamily="2" charset="2"/>
              <a:buChar char="q"/>
            </a:pPr>
            <a:r>
              <a:rPr lang="en-US" sz="1800" dirty="0" smtClean="0"/>
              <a:t>There is a smaller range (Lighter Color) of Ground Speed at each Altitude which means most flights are within this range</a:t>
            </a:r>
            <a:endParaRPr lang="en-US" sz="1800" dirty="0"/>
          </a:p>
        </p:txBody>
      </p:sp>
      <p:pic>
        <p:nvPicPr>
          <p:cNvPr id="4" name="Picture 3"/>
          <p:cNvPicPr>
            <a:picLocks noChangeAspect="1"/>
          </p:cNvPicPr>
          <p:nvPr/>
        </p:nvPicPr>
        <p:blipFill>
          <a:blip r:embed="rId2"/>
          <a:stretch>
            <a:fillRect/>
          </a:stretch>
        </p:blipFill>
        <p:spPr>
          <a:xfrm>
            <a:off x="228734" y="1268413"/>
            <a:ext cx="4581525" cy="3781425"/>
          </a:xfrm>
          <a:prstGeom prst="rect">
            <a:avLst/>
          </a:prstGeom>
        </p:spPr>
      </p:pic>
    </p:spTree>
    <p:extLst>
      <p:ext uri="{BB962C8B-B14F-4D97-AF65-F5344CB8AC3E}">
        <p14:creationId xmlns:p14="http://schemas.microsoft.com/office/powerpoint/2010/main" val="2995694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fade">
                                      <p:cBhvr>
                                        <p:cTn id="26" dur="1000"/>
                                        <p:tgtEl>
                                          <p:spTgt spid="3">
                                            <p:txEl>
                                              <p:pRg st="4" end="4"/>
                                            </p:txEl>
                                          </p:spTgt>
                                        </p:tgtEl>
                                      </p:cBhvr>
                                    </p:animEffect>
                                    <p:anim calcmode="lin" valueType="num">
                                      <p:cBhvr>
                                        <p:cTn id="27"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8"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a:t>
            </a:r>
            <a:r>
              <a:rPr lang="en-US" dirty="0" smtClean="0"/>
              <a:t>“Approach" </a:t>
            </a:r>
            <a:r>
              <a:rPr lang="en-US" dirty="0"/>
              <a:t>Phase</a:t>
            </a:r>
          </a:p>
        </p:txBody>
      </p:sp>
      <p:sp>
        <p:nvSpPr>
          <p:cNvPr id="3" name="Content Placeholder 2"/>
          <p:cNvSpPr>
            <a:spLocks noGrp="1"/>
          </p:cNvSpPr>
          <p:nvPr>
            <p:ph sz="quarter" idx="13"/>
          </p:nvPr>
        </p:nvSpPr>
        <p:spPr/>
        <p:txBody>
          <a:bodyPr/>
          <a:lstStyle/>
          <a:p>
            <a:r>
              <a:rPr lang="en-US" dirty="0" smtClean="0"/>
              <a:t>First we will categorize the fuel cost into several groups</a:t>
            </a:r>
          </a:p>
          <a:p>
            <a:pPr lvl="1"/>
            <a:r>
              <a:rPr lang="en-US" dirty="0"/>
              <a:t>Low Fuel Cost </a:t>
            </a:r>
            <a:r>
              <a:rPr lang="en-US" dirty="0" smtClean="0"/>
              <a:t>0 </a:t>
            </a:r>
            <a:r>
              <a:rPr lang="en-US" dirty="0"/>
              <a:t>~ </a:t>
            </a:r>
            <a:r>
              <a:rPr lang="en-US" dirty="0" smtClean="0"/>
              <a:t>666</a:t>
            </a:r>
          </a:p>
          <a:p>
            <a:pPr lvl="1"/>
            <a:r>
              <a:rPr lang="en-US" dirty="0" smtClean="0"/>
              <a:t>Med </a:t>
            </a:r>
            <a:r>
              <a:rPr lang="en-US" dirty="0"/>
              <a:t>Fuel Cost </a:t>
            </a:r>
            <a:r>
              <a:rPr lang="en-US" dirty="0" smtClean="0"/>
              <a:t>666 </a:t>
            </a:r>
            <a:r>
              <a:rPr lang="en-US" dirty="0"/>
              <a:t>~ </a:t>
            </a:r>
            <a:r>
              <a:rPr lang="en-US" dirty="0" smtClean="0"/>
              <a:t>1332</a:t>
            </a:r>
          </a:p>
          <a:p>
            <a:pPr lvl="1"/>
            <a:r>
              <a:rPr lang="en-US" dirty="0" smtClean="0"/>
              <a:t>High </a:t>
            </a:r>
            <a:r>
              <a:rPr lang="en-US" dirty="0"/>
              <a:t>Fuel Cost </a:t>
            </a:r>
            <a:r>
              <a:rPr lang="en-US" dirty="0" smtClean="0"/>
              <a:t>1332 </a:t>
            </a:r>
            <a:r>
              <a:rPr lang="en-US" dirty="0"/>
              <a:t>~ </a:t>
            </a:r>
            <a:r>
              <a:rPr lang="en-US" dirty="0" smtClean="0"/>
              <a:t>1998</a:t>
            </a:r>
            <a:endParaRPr lang="en-US" dirty="0"/>
          </a:p>
        </p:txBody>
      </p:sp>
      <p:sp>
        <p:nvSpPr>
          <p:cNvPr id="6" name="TextBox 5"/>
          <p:cNvSpPr txBox="1"/>
          <p:nvPr/>
        </p:nvSpPr>
        <p:spPr>
          <a:xfrm>
            <a:off x="5486400" y="2667000"/>
            <a:ext cx="3259138" cy="2031325"/>
          </a:xfrm>
          <a:prstGeom prst="rect">
            <a:avLst/>
          </a:prstGeom>
          <a:noFill/>
        </p:spPr>
        <p:txBody>
          <a:bodyPr wrap="square" rtlCol="0">
            <a:spAutoFit/>
          </a:bodyPr>
          <a:lstStyle/>
          <a:p>
            <a:r>
              <a:rPr lang="en-US" dirty="0" smtClean="0"/>
              <a:t>Height of the bar tells how many flights’ fuel cost located within this range</a:t>
            </a:r>
          </a:p>
          <a:p>
            <a:endParaRPr lang="en-US" dirty="0"/>
          </a:p>
          <a:p>
            <a:r>
              <a:rPr lang="en-US" dirty="0" smtClean="0"/>
              <a:t>We will ignore “&gt;1998” 2 groups because they include very less flights #</a:t>
            </a:r>
            <a:endParaRPr lang="en-US" dirty="0"/>
          </a:p>
        </p:txBody>
      </p:sp>
      <p:pic>
        <p:nvPicPr>
          <p:cNvPr id="4" name="Picture 3"/>
          <p:cNvPicPr>
            <a:picLocks noChangeAspect="1"/>
          </p:cNvPicPr>
          <p:nvPr/>
        </p:nvPicPr>
        <p:blipFill>
          <a:blip r:embed="rId2"/>
          <a:stretch>
            <a:fillRect/>
          </a:stretch>
        </p:blipFill>
        <p:spPr>
          <a:xfrm>
            <a:off x="546525" y="2514600"/>
            <a:ext cx="4762500" cy="3267075"/>
          </a:xfrm>
          <a:prstGeom prst="rect">
            <a:avLst/>
          </a:prstGeom>
        </p:spPr>
      </p:pic>
    </p:spTree>
    <p:extLst>
      <p:ext uri="{BB962C8B-B14F-4D97-AF65-F5344CB8AC3E}">
        <p14:creationId xmlns:p14="http://schemas.microsoft.com/office/powerpoint/2010/main" val="4021461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1000"/>
                                        <p:tgtEl>
                                          <p:spTgt spid="6">
                                            <p:txEl>
                                              <p:pRg st="0" end="0"/>
                                            </p:txEl>
                                          </p:spTgt>
                                        </p:tgtEl>
                                      </p:cBhvr>
                                    </p:animEffect>
                                    <p:anim calcmode="lin" valueType="num">
                                      <p:cBhvr>
                                        <p:cTn id="22"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Effect transition="in" filter="fade">
                                      <p:cBhvr>
                                        <p:cTn id="28" dur="1000"/>
                                        <p:tgtEl>
                                          <p:spTgt spid="6">
                                            <p:txEl>
                                              <p:pRg st="2" end="2"/>
                                            </p:txEl>
                                          </p:spTgt>
                                        </p:tgtEl>
                                      </p:cBhvr>
                                    </p:animEffect>
                                    <p:anim calcmode="lin" valueType="num">
                                      <p:cBhvr>
                                        <p:cTn id="29"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1" end="1"/>
                                            </p:txEl>
                                          </p:spTgt>
                                        </p:tgtEl>
                                        <p:attrNameLst>
                                          <p:attrName>style.visibility</p:attrName>
                                        </p:attrNameLst>
                                      </p:cBhvr>
                                      <p:to>
                                        <p:strVal val="visible"/>
                                      </p:to>
                                    </p:set>
                                    <p:animEffect transition="in" filter="fade">
                                      <p:cBhvr>
                                        <p:cTn id="35" dur="1000"/>
                                        <p:tgtEl>
                                          <p:spTgt spid="3">
                                            <p:txEl>
                                              <p:pRg st="1" end="1"/>
                                            </p:txEl>
                                          </p:spTgt>
                                        </p:tgtEl>
                                      </p:cBhvr>
                                    </p:animEffect>
                                    <p:anim calcmode="lin" valueType="num">
                                      <p:cBhvr>
                                        <p:cTn id="36"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fade">
                                      <p:cBhvr>
                                        <p:cTn id="42" dur="1000"/>
                                        <p:tgtEl>
                                          <p:spTgt spid="3">
                                            <p:txEl>
                                              <p:pRg st="2" end="2"/>
                                            </p:txEl>
                                          </p:spTgt>
                                        </p:tgtEl>
                                      </p:cBhvr>
                                    </p:animEffect>
                                    <p:anim calcmode="lin" valueType="num">
                                      <p:cBhvr>
                                        <p:cTn id="43"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3" end="3"/>
                                            </p:txEl>
                                          </p:spTgt>
                                        </p:tgtEl>
                                        <p:attrNameLst>
                                          <p:attrName>style.visibility</p:attrName>
                                        </p:attrNameLst>
                                      </p:cBhvr>
                                      <p:to>
                                        <p:strVal val="visible"/>
                                      </p:to>
                                    </p:set>
                                    <p:animEffect transition="in" filter="fade">
                                      <p:cBhvr>
                                        <p:cTn id="49" dur="1000"/>
                                        <p:tgtEl>
                                          <p:spTgt spid="3">
                                            <p:txEl>
                                              <p:pRg st="3" end="3"/>
                                            </p:txEl>
                                          </p:spTgt>
                                        </p:tgtEl>
                                      </p:cBhvr>
                                    </p:animEffect>
                                    <p:anim calcmode="lin" valueType="num">
                                      <p:cBhvr>
                                        <p:cTn id="5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a:t>
            </a:r>
            <a:r>
              <a:rPr lang="en-US" dirty="0" smtClean="0"/>
              <a:t>“Approach" </a:t>
            </a:r>
            <a:r>
              <a:rPr lang="en-US" dirty="0"/>
              <a:t>Phase</a:t>
            </a:r>
          </a:p>
        </p:txBody>
      </p:sp>
      <p:sp>
        <p:nvSpPr>
          <p:cNvPr id="3" name="Content Placeholder 2"/>
          <p:cNvSpPr>
            <a:spLocks noGrp="1"/>
          </p:cNvSpPr>
          <p:nvPr>
            <p:ph sz="quarter" idx="13"/>
          </p:nvPr>
        </p:nvSpPr>
        <p:spPr/>
        <p:txBody>
          <a:bodyPr/>
          <a:lstStyle/>
          <a:p>
            <a:r>
              <a:rPr lang="en-US" dirty="0" smtClean="0"/>
              <a:t>Axis X - Hiver Distance (unit “km”) is a math calculation to get 2 points distance on surface of earth from the latitude and longitude location</a:t>
            </a:r>
          </a:p>
          <a:p>
            <a:r>
              <a:rPr lang="en-US" dirty="0" smtClean="0"/>
              <a:t>Axis Y – </a:t>
            </a:r>
            <a:r>
              <a:rPr lang="en-US" smtClean="0"/>
              <a:t>The altitude </a:t>
            </a:r>
            <a:r>
              <a:rPr lang="en-US" dirty="0" smtClean="0"/>
              <a:t>(unit “feet”) of the airplane</a:t>
            </a:r>
            <a:endParaRPr lang="en-US" dirty="0"/>
          </a:p>
        </p:txBody>
      </p:sp>
      <p:sp>
        <p:nvSpPr>
          <p:cNvPr id="5" name="TextBox 4"/>
          <p:cNvSpPr txBox="1"/>
          <p:nvPr/>
        </p:nvSpPr>
        <p:spPr>
          <a:xfrm>
            <a:off x="5711433" y="2667000"/>
            <a:ext cx="2499402" cy="369332"/>
          </a:xfrm>
          <a:prstGeom prst="rect">
            <a:avLst/>
          </a:prstGeom>
          <a:noFill/>
        </p:spPr>
        <p:txBody>
          <a:bodyPr wrap="none" rtlCol="0">
            <a:spAutoFit/>
          </a:bodyPr>
          <a:lstStyle/>
          <a:p>
            <a:r>
              <a:rPr lang="en-US" dirty="0"/>
              <a:t>Low Fuel Cost </a:t>
            </a:r>
            <a:r>
              <a:rPr lang="en-US" dirty="0" smtClean="0"/>
              <a:t>0 </a:t>
            </a:r>
            <a:r>
              <a:rPr lang="en-US" dirty="0"/>
              <a:t>~ </a:t>
            </a:r>
            <a:r>
              <a:rPr lang="en-US" dirty="0" smtClean="0"/>
              <a:t>666</a:t>
            </a:r>
            <a:endParaRPr lang="en-US" dirty="0"/>
          </a:p>
        </p:txBody>
      </p:sp>
      <p:sp>
        <p:nvSpPr>
          <p:cNvPr id="6" name="TextBox 5"/>
          <p:cNvSpPr txBox="1"/>
          <p:nvPr/>
        </p:nvSpPr>
        <p:spPr>
          <a:xfrm>
            <a:off x="5722304" y="3733800"/>
            <a:ext cx="2909771" cy="369332"/>
          </a:xfrm>
          <a:prstGeom prst="rect">
            <a:avLst/>
          </a:prstGeom>
          <a:noFill/>
        </p:spPr>
        <p:txBody>
          <a:bodyPr wrap="none" rtlCol="0">
            <a:spAutoFit/>
          </a:bodyPr>
          <a:lstStyle/>
          <a:p>
            <a:r>
              <a:rPr lang="en-US" dirty="0"/>
              <a:t>Med Fuel Cost </a:t>
            </a:r>
            <a:r>
              <a:rPr lang="en-US" dirty="0" smtClean="0"/>
              <a:t>666 </a:t>
            </a:r>
            <a:r>
              <a:rPr lang="en-US" dirty="0"/>
              <a:t>~ </a:t>
            </a:r>
            <a:r>
              <a:rPr lang="en-US" dirty="0" smtClean="0"/>
              <a:t>1332</a:t>
            </a:r>
            <a:endParaRPr lang="en-US" dirty="0"/>
          </a:p>
        </p:txBody>
      </p:sp>
      <p:sp>
        <p:nvSpPr>
          <p:cNvPr id="7" name="TextBox 6"/>
          <p:cNvSpPr txBox="1"/>
          <p:nvPr/>
        </p:nvSpPr>
        <p:spPr>
          <a:xfrm>
            <a:off x="5727532" y="4800600"/>
            <a:ext cx="3063659" cy="369332"/>
          </a:xfrm>
          <a:prstGeom prst="rect">
            <a:avLst/>
          </a:prstGeom>
          <a:noFill/>
        </p:spPr>
        <p:txBody>
          <a:bodyPr wrap="none" rtlCol="0">
            <a:spAutoFit/>
          </a:bodyPr>
          <a:lstStyle/>
          <a:p>
            <a:r>
              <a:rPr lang="en-US" dirty="0"/>
              <a:t>High Fuel Cost </a:t>
            </a:r>
            <a:r>
              <a:rPr lang="en-US" dirty="0" smtClean="0"/>
              <a:t>1332 </a:t>
            </a:r>
            <a:r>
              <a:rPr lang="en-US" dirty="0"/>
              <a:t>~ </a:t>
            </a:r>
            <a:r>
              <a:rPr lang="en-US" dirty="0" smtClean="0"/>
              <a:t>1998</a:t>
            </a:r>
            <a:endParaRPr lang="en-US" dirty="0"/>
          </a:p>
        </p:txBody>
      </p:sp>
      <p:pic>
        <p:nvPicPr>
          <p:cNvPr id="4" name="Picture 3"/>
          <p:cNvPicPr>
            <a:picLocks noChangeAspect="1"/>
          </p:cNvPicPr>
          <p:nvPr/>
        </p:nvPicPr>
        <p:blipFill>
          <a:blip r:embed="rId2"/>
          <a:stretch>
            <a:fillRect/>
          </a:stretch>
        </p:blipFill>
        <p:spPr>
          <a:xfrm>
            <a:off x="398033" y="2445782"/>
            <a:ext cx="5136164" cy="3497818"/>
          </a:xfrm>
          <a:prstGeom prst="rect">
            <a:avLst/>
          </a:prstGeom>
        </p:spPr>
      </p:pic>
    </p:spTree>
    <p:extLst>
      <p:ext uri="{BB962C8B-B14F-4D97-AF65-F5344CB8AC3E}">
        <p14:creationId xmlns:p14="http://schemas.microsoft.com/office/powerpoint/2010/main" val="63611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1000"/>
                                        <p:tgtEl>
                                          <p:spTgt spid="6"/>
                                        </p:tgtEl>
                                      </p:cBhvr>
                                    </p:animEffect>
                                    <p:anim calcmode="lin" valueType="num">
                                      <p:cBhvr>
                                        <p:cTn id="36" dur="1000" fill="hold"/>
                                        <p:tgtEl>
                                          <p:spTgt spid="6"/>
                                        </p:tgtEl>
                                        <p:attrNameLst>
                                          <p:attrName>ppt_x</p:attrName>
                                        </p:attrNameLst>
                                      </p:cBhvr>
                                      <p:tavLst>
                                        <p:tav tm="0">
                                          <p:val>
                                            <p:strVal val="#ppt_x"/>
                                          </p:val>
                                        </p:tav>
                                        <p:tav tm="100000">
                                          <p:val>
                                            <p:strVal val="#ppt_x"/>
                                          </p:val>
                                        </p:tav>
                                      </p:tavLst>
                                    </p:anim>
                                    <p:anim calcmode="lin" valueType="num">
                                      <p:cBhvr>
                                        <p:cTn id="37"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1000"/>
                                        <p:tgtEl>
                                          <p:spTgt spid="7"/>
                                        </p:tgtEl>
                                      </p:cBhvr>
                                    </p:animEffect>
                                    <p:anim calcmode="lin" valueType="num">
                                      <p:cBhvr>
                                        <p:cTn id="43" dur="1000" fill="hold"/>
                                        <p:tgtEl>
                                          <p:spTgt spid="7"/>
                                        </p:tgtEl>
                                        <p:attrNameLst>
                                          <p:attrName>ppt_x</p:attrName>
                                        </p:attrNameLst>
                                      </p:cBhvr>
                                      <p:tavLst>
                                        <p:tav tm="0">
                                          <p:val>
                                            <p:strVal val="#ppt_x"/>
                                          </p:val>
                                        </p:tav>
                                        <p:tav tm="100000">
                                          <p:val>
                                            <p:strVal val="#ppt_x"/>
                                          </p:val>
                                        </p:tav>
                                      </p:tavLst>
                                    </p:anim>
                                    <p:anim calcmode="lin" valueType="num">
                                      <p:cBhvr>
                                        <p:cTn id="4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98033" y="247425"/>
            <a:ext cx="4173967" cy="733301"/>
          </a:xfrm>
        </p:spPr>
        <p:txBody>
          <a:bodyPr/>
          <a:lstStyle/>
          <a:p>
            <a:r>
              <a:rPr lang="en-CA" dirty="0" smtClean="0"/>
              <a:t>Big Data Platform</a:t>
            </a:r>
            <a:endParaRPr lang="en-CA" dirty="0"/>
          </a:p>
        </p:txBody>
      </p:sp>
      <p:sp>
        <p:nvSpPr>
          <p:cNvPr id="8" name="Content Placeholder 6"/>
          <p:cNvSpPr>
            <a:spLocks noGrp="1"/>
          </p:cNvSpPr>
          <p:nvPr>
            <p:ph sz="quarter" idx="13"/>
          </p:nvPr>
        </p:nvSpPr>
        <p:spPr>
          <a:xfrm>
            <a:off x="384175" y="1268413"/>
            <a:ext cx="8361363" cy="4864100"/>
          </a:xfrm>
        </p:spPr>
        <p:txBody>
          <a:bodyPr/>
          <a:lstStyle/>
          <a:p>
            <a:r>
              <a:rPr lang="en-CA" dirty="0" smtClean="0"/>
              <a:t>Built on Hadoop Hortonworks Distribution</a:t>
            </a:r>
          </a:p>
          <a:p>
            <a:r>
              <a:rPr lang="en-CA" dirty="0" smtClean="0"/>
              <a:t>2 Name Nodes + 3 </a:t>
            </a:r>
            <a:r>
              <a:rPr lang="en-US" altLang="zh-CN" dirty="0" smtClean="0"/>
              <a:t>Data Nodes, 16TB Space;</a:t>
            </a:r>
          </a:p>
          <a:p>
            <a:r>
              <a:rPr lang="en-US" dirty="0" smtClean="0"/>
              <a:t>Tesla V100 GPU for High Performance Computing</a:t>
            </a:r>
            <a:endParaRPr lang="en-CA" dirty="0" smtClean="0"/>
          </a:p>
          <a:p>
            <a:endParaRPr lang="en-CA" dirty="0"/>
          </a:p>
          <a:p>
            <a:pPr marL="0" indent="0">
              <a:buNone/>
            </a:pPr>
            <a:endParaRPr lang="en-US" dirty="0"/>
          </a:p>
        </p:txBody>
      </p:sp>
      <p:pic>
        <p:nvPicPr>
          <p:cNvPr id="2" name="Picture 1"/>
          <p:cNvPicPr>
            <a:picLocks noChangeAspect="1"/>
          </p:cNvPicPr>
          <p:nvPr/>
        </p:nvPicPr>
        <p:blipFill>
          <a:blip r:embed="rId2"/>
          <a:stretch>
            <a:fillRect/>
          </a:stretch>
        </p:blipFill>
        <p:spPr>
          <a:xfrm>
            <a:off x="457200" y="2286259"/>
            <a:ext cx="7467600" cy="3885941"/>
          </a:xfrm>
          <a:prstGeom prst="rect">
            <a:avLst/>
          </a:prstGeom>
        </p:spPr>
      </p:pic>
    </p:spTree>
    <p:extLst>
      <p:ext uri="{BB962C8B-B14F-4D97-AF65-F5344CB8AC3E}">
        <p14:creationId xmlns:p14="http://schemas.microsoft.com/office/powerpoint/2010/main" val="2721112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1" end="1"/>
                                            </p:txEl>
                                          </p:spTgt>
                                        </p:tgtEl>
                                        <p:attrNameLst>
                                          <p:attrName>style.visibility</p:attrName>
                                        </p:attrNameLst>
                                      </p:cBhvr>
                                      <p:to>
                                        <p:strVal val="visible"/>
                                      </p:to>
                                    </p:set>
                                    <p:animEffect transition="in" filter="fade">
                                      <p:cBhvr>
                                        <p:cTn id="14" dur="1000"/>
                                        <p:tgtEl>
                                          <p:spTgt spid="8">
                                            <p:txEl>
                                              <p:pRg st="1" end="1"/>
                                            </p:txEl>
                                          </p:spTgt>
                                        </p:tgtEl>
                                      </p:cBhvr>
                                    </p:animEffect>
                                    <p:anim calcmode="lin" valueType="num">
                                      <p:cBhvr>
                                        <p:cTn id="15"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1000"/>
                                        <p:tgtEl>
                                          <p:spTgt spid="8">
                                            <p:txEl>
                                              <p:pRg st="2" end="2"/>
                                            </p:txEl>
                                          </p:spTgt>
                                        </p:tgtEl>
                                      </p:cBhvr>
                                    </p:animEffect>
                                    <p:anim calcmode="lin" valueType="num">
                                      <p:cBhvr>
                                        <p:cTn id="2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a:t>
            </a:r>
            <a:r>
              <a:rPr lang="en-US" dirty="0" smtClean="0"/>
              <a:t>“Approach" </a:t>
            </a:r>
            <a:r>
              <a:rPr lang="en-US" dirty="0"/>
              <a:t>Phase</a:t>
            </a:r>
          </a:p>
        </p:txBody>
      </p:sp>
      <p:sp>
        <p:nvSpPr>
          <p:cNvPr id="3" name="Content Placeholder 2"/>
          <p:cNvSpPr>
            <a:spLocks noGrp="1"/>
          </p:cNvSpPr>
          <p:nvPr>
            <p:ph sz="quarter" idx="13"/>
          </p:nvPr>
        </p:nvSpPr>
        <p:spPr/>
        <p:txBody>
          <a:bodyPr/>
          <a:lstStyle/>
          <a:p>
            <a:r>
              <a:rPr lang="en-US" altLang="zh-CN" dirty="0" smtClean="0"/>
              <a:t>The average hiver distance of chart1 (</a:t>
            </a:r>
            <a:r>
              <a:rPr lang="en-US" dirty="0"/>
              <a:t>Low Fuel Cost </a:t>
            </a:r>
            <a:r>
              <a:rPr lang="en-US" dirty="0" smtClean="0"/>
              <a:t>0 </a:t>
            </a:r>
            <a:r>
              <a:rPr lang="en-US" dirty="0"/>
              <a:t>~ </a:t>
            </a:r>
            <a:r>
              <a:rPr lang="en-US" dirty="0" smtClean="0"/>
              <a:t>666</a:t>
            </a:r>
            <a:r>
              <a:rPr lang="en-US" altLang="zh-CN" dirty="0" smtClean="0"/>
              <a:t>) is 100 km, and descending from 30000 feet</a:t>
            </a:r>
          </a:p>
          <a:p>
            <a:endParaRPr lang="en-US" dirty="0"/>
          </a:p>
          <a:p>
            <a:r>
              <a:rPr lang="en-US" dirty="0"/>
              <a:t>To use </a:t>
            </a:r>
            <a:r>
              <a:rPr lang="en-US" b="1" dirty="0"/>
              <a:t>less </a:t>
            </a:r>
            <a:r>
              <a:rPr lang="en-US" b="1" dirty="0" smtClean="0"/>
              <a:t>time </a:t>
            </a:r>
            <a:r>
              <a:rPr lang="en-US" dirty="0" smtClean="0"/>
              <a:t>(also means </a:t>
            </a:r>
            <a:r>
              <a:rPr lang="en-US" b="1" dirty="0" smtClean="0"/>
              <a:t>less </a:t>
            </a:r>
            <a:r>
              <a:rPr lang="en-US" altLang="zh-CN" b="1" dirty="0" smtClean="0"/>
              <a:t>hiver distance</a:t>
            </a:r>
            <a:r>
              <a:rPr lang="en-US" dirty="0" smtClean="0"/>
              <a:t>) to descend </a:t>
            </a:r>
            <a:r>
              <a:rPr lang="en-US" dirty="0"/>
              <a:t>to the </a:t>
            </a:r>
            <a:r>
              <a:rPr lang="en-US" b="1" dirty="0" smtClean="0"/>
              <a:t>ground</a:t>
            </a:r>
            <a:r>
              <a:rPr lang="en-US" dirty="0" smtClean="0"/>
              <a:t> </a:t>
            </a:r>
            <a:r>
              <a:rPr lang="en-US" dirty="0"/>
              <a:t>is the key of saving fuel cost during </a:t>
            </a:r>
            <a:r>
              <a:rPr lang="en-US" dirty="0" smtClean="0"/>
              <a:t>“Approach" </a:t>
            </a:r>
            <a:r>
              <a:rPr lang="en-US" dirty="0"/>
              <a:t>phase.</a:t>
            </a:r>
          </a:p>
        </p:txBody>
      </p:sp>
      <p:pic>
        <p:nvPicPr>
          <p:cNvPr id="5" name="Picture 4"/>
          <p:cNvPicPr>
            <a:picLocks noChangeAspect="1"/>
          </p:cNvPicPr>
          <p:nvPr/>
        </p:nvPicPr>
        <p:blipFill>
          <a:blip r:embed="rId2"/>
          <a:stretch>
            <a:fillRect/>
          </a:stretch>
        </p:blipFill>
        <p:spPr>
          <a:xfrm>
            <a:off x="685800" y="3276600"/>
            <a:ext cx="5904307" cy="1519237"/>
          </a:xfrm>
          <a:prstGeom prst="rect">
            <a:avLst/>
          </a:prstGeom>
        </p:spPr>
      </p:pic>
    </p:spTree>
    <p:extLst>
      <p:ext uri="{BB962C8B-B14F-4D97-AF65-F5344CB8AC3E}">
        <p14:creationId xmlns:p14="http://schemas.microsoft.com/office/powerpoint/2010/main" val="1498105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Analyze “Approach" Phase</a:t>
            </a:r>
          </a:p>
        </p:txBody>
      </p:sp>
      <p:sp>
        <p:nvSpPr>
          <p:cNvPr id="3" name="Content Placeholder 2"/>
          <p:cNvSpPr>
            <a:spLocks noGrp="1"/>
          </p:cNvSpPr>
          <p:nvPr>
            <p:ph sz="quarter" idx="13"/>
          </p:nvPr>
        </p:nvSpPr>
        <p:spPr>
          <a:xfrm>
            <a:off x="4972050" y="1268413"/>
            <a:ext cx="3773488" cy="4864100"/>
          </a:xfrm>
        </p:spPr>
        <p:txBody>
          <a:bodyPr/>
          <a:lstStyle/>
          <a:p>
            <a:r>
              <a:rPr lang="en-US" sz="1800" dirty="0" smtClean="0"/>
              <a:t>Analyze the FLAP position and Altitude Relationship</a:t>
            </a:r>
          </a:p>
          <a:p>
            <a:endParaRPr lang="en-US" sz="1800" dirty="0"/>
          </a:p>
          <a:p>
            <a:r>
              <a:rPr lang="en-US" sz="1800" dirty="0" smtClean="0"/>
              <a:t>To achieve saving fuel target, the airplane should start to set FLAP as late as possible which is called “Delayed-Flaps Approach”</a:t>
            </a:r>
            <a:endParaRPr lang="en-US" sz="1800" dirty="0"/>
          </a:p>
        </p:txBody>
      </p:sp>
      <p:pic>
        <p:nvPicPr>
          <p:cNvPr id="5" name="Picture 4"/>
          <p:cNvPicPr>
            <a:picLocks noChangeAspect="1"/>
          </p:cNvPicPr>
          <p:nvPr/>
        </p:nvPicPr>
        <p:blipFill>
          <a:blip r:embed="rId2"/>
          <a:stretch>
            <a:fillRect/>
          </a:stretch>
        </p:blipFill>
        <p:spPr>
          <a:xfrm>
            <a:off x="0" y="1066800"/>
            <a:ext cx="4972050" cy="5065713"/>
          </a:xfrm>
          <a:prstGeom prst="rect">
            <a:avLst/>
          </a:prstGeom>
        </p:spPr>
      </p:pic>
    </p:spTree>
    <p:extLst>
      <p:ext uri="{BB962C8B-B14F-4D97-AF65-F5344CB8AC3E}">
        <p14:creationId xmlns:p14="http://schemas.microsoft.com/office/powerpoint/2010/main" val="3795803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Considerations</a:t>
            </a:r>
            <a:endParaRPr lang="en-US" dirty="0"/>
          </a:p>
        </p:txBody>
      </p:sp>
      <p:sp>
        <p:nvSpPr>
          <p:cNvPr id="3" name="Content Placeholder 2"/>
          <p:cNvSpPr>
            <a:spLocks noGrp="1"/>
          </p:cNvSpPr>
          <p:nvPr>
            <p:ph sz="quarter" idx="13"/>
          </p:nvPr>
        </p:nvSpPr>
        <p:spPr/>
        <p:txBody>
          <a:bodyPr/>
          <a:lstStyle/>
          <a:p>
            <a:r>
              <a:rPr lang="en-US" dirty="0" smtClean="0"/>
              <a:t>Cost Index</a:t>
            </a:r>
          </a:p>
          <a:p>
            <a:pPr lvl="1"/>
            <a:r>
              <a:rPr lang="en-US" sz="1800" dirty="0"/>
              <a:t>There is another key parameter named as "CI (Cost Index)" defined as CI = Time cost($/</a:t>
            </a:r>
            <a:r>
              <a:rPr lang="en-US" sz="1800" dirty="0" err="1"/>
              <a:t>hr</a:t>
            </a:r>
            <a:r>
              <a:rPr lang="en-US" sz="1800" dirty="0"/>
              <a:t>) / Fuel cost(cents/</a:t>
            </a:r>
            <a:r>
              <a:rPr lang="en-US" sz="1800" dirty="0" err="1"/>
              <a:t>lb</a:t>
            </a:r>
            <a:r>
              <a:rPr lang="en-US" sz="1800" dirty="0" smtClean="0"/>
              <a:t>)</a:t>
            </a:r>
          </a:p>
          <a:p>
            <a:pPr lvl="1"/>
            <a:endParaRPr lang="en-US" sz="1800" dirty="0"/>
          </a:p>
          <a:p>
            <a:pPr lvl="1"/>
            <a:r>
              <a:rPr lang="en-US" sz="1800" dirty="0"/>
              <a:t>CI tells us that Fuel Cost is not the only key cost considered by Airline companies, sometimes the other time cost including but not limited to flight crew wages, leased airplane, engines or APU etc., maintenance cost</a:t>
            </a:r>
            <a:r>
              <a:rPr lang="en-US" sz="1800" dirty="0" smtClean="0"/>
              <a:t>.</a:t>
            </a:r>
          </a:p>
          <a:p>
            <a:pPr lvl="1"/>
            <a:endParaRPr lang="en-US" sz="1800" dirty="0"/>
          </a:p>
          <a:p>
            <a:pPr lvl="1"/>
            <a:r>
              <a:rPr lang="en-US" sz="1800" dirty="0"/>
              <a:t>The flight crew enters the airline company-calculated/suggested CI into the control display unit(CDU) of the flight management computer (FMC). The FMC then uses this number and other performance parameters to calculate economy (ECON) climb, cruise and descent speeds</a:t>
            </a:r>
            <a:r>
              <a:rPr lang="en-US" sz="1800" dirty="0" smtClean="0"/>
              <a:t>.</a:t>
            </a:r>
          </a:p>
          <a:p>
            <a:pPr lvl="1"/>
            <a:endParaRPr lang="en-US" sz="1800" dirty="0"/>
          </a:p>
          <a:p>
            <a:pPr lvl="1"/>
            <a:r>
              <a:rPr lang="en-US" sz="1800" dirty="0"/>
              <a:t>For all airplane models, entering zero for the CI results in maximum range airspeed and minimum trip fuel. This speed schedule ignores the cost of time. Conversely, if the maximum value for CI is entered, the FMC uses a </a:t>
            </a:r>
            <a:r>
              <a:rPr lang="en-US" sz="1800" dirty="0" smtClean="0"/>
              <a:t>minimum </a:t>
            </a:r>
            <a:r>
              <a:rPr lang="en-US" sz="1800" dirty="0"/>
              <a:t>time speed schedule. This speed schedule calls for maximum flight envelope speeds, and ignores the cost of fuel.</a:t>
            </a:r>
          </a:p>
          <a:p>
            <a:pPr lvl="1"/>
            <a:endParaRPr lang="en-US" dirty="0"/>
          </a:p>
        </p:txBody>
      </p:sp>
    </p:spTree>
    <p:extLst>
      <p:ext uri="{BB962C8B-B14F-4D97-AF65-F5344CB8AC3E}">
        <p14:creationId xmlns:p14="http://schemas.microsoft.com/office/powerpoint/2010/main" val="4139883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1000"/>
                                        <p:tgtEl>
                                          <p:spTgt spid="3">
                                            <p:txEl>
                                              <p:pRg st="5" end="5"/>
                                            </p:txEl>
                                          </p:spTgt>
                                        </p:tgtEl>
                                      </p:cBhvr>
                                    </p:animEffect>
                                    <p:anim calcmode="lin" valueType="num">
                                      <p:cBhvr>
                                        <p:cTn id="29"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Effect transition="in" filter="fade">
                                      <p:cBhvr>
                                        <p:cTn id="35" dur="1000"/>
                                        <p:tgtEl>
                                          <p:spTgt spid="3">
                                            <p:txEl>
                                              <p:pRg st="7" end="7"/>
                                            </p:txEl>
                                          </p:spTgt>
                                        </p:tgtEl>
                                      </p:cBhvr>
                                    </p:animEffect>
                                    <p:anim calcmode="lin" valueType="num">
                                      <p:cBhvr>
                                        <p:cTn id="36"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pic>
        <p:nvPicPr>
          <p:cNvPr id="5" name="Picture 4"/>
          <p:cNvPicPr>
            <a:picLocks noChangeAspect="1"/>
          </p:cNvPicPr>
          <p:nvPr/>
        </p:nvPicPr>
        <p:blipFill>
          <a:blip r:embed="rId2"/>
          <a:stretch>
            <a:fillRect/>
          </a:stretch>
        </p:blipFill>
        <p:spPr>
          <a:xfrm>
            <a:off x="398033" y="1173164"/>
            <a:ext cx="5943600" cy="2006520"/>
          </a:xfrm>
          <a:prstGeom prst="rect">
            <a:avLst/>
          </a:prstGeom>
        </p:spPr>
      </p:pic>
      <p:pic>
        <p:nvPicPr>
          <p:cNvPr id="6" name="Picture 5"/>
          <p:cNvPicPr>
            <a:picLocks noChangeAspect="1"/>
          </p:cNvPicPr>
          <p:nvPr/>
        </p:nvPicPr>
        <p:blipFill>
          <a:blip r:embed="rId3"/>
          <a:stretch>
            <a:fillRect/>
          </a:stretch>
        </p:blipFill>
        <p:spPr>
          <a:xfrm>
            <a:off x="3200400" y="3179684"/>
            <a:ext cx="5641208" cy="3084867"/>
          </a:xfrm>
          <a:prstGeom prst="rect">
            <a:avLst/>
          </a:prstGeom>
        </p:spPr>
      </p:pic>
      <p:sp>
        <p:nvSpPr>
          <p:cNvPr id="7" name="TextBox 6"/>
          <p:cNvSpPr txBox="1"/>
          <p:nvPr/>
        </p:nvSpPr>
        <p:spPr>
          <a:xfrm>
            <a:off x="375495" y="4495800"/>
            <a:ext cx="2649967" cy="923330"/>
          </a:xfrm>
          <a:prstGeom prst="rect">
            <a:avLst/>
          </a:prstGeom>
          <a:noFill/>
        </p:spPr>
        <p:txBody>
          <a:bodyPr wrap="square" rtlCol="0">
            <a:spAutoFit/>
          </a:bodyPr>
          <a:lstStyle/>
          <a:p>
            <a:r>
              <a:rPr lang="en-US" dirty="0" smtClean="0"/>
              <a:t>Data come from Boeing “Fuel Conservation Strategies” whitepaper</a:t>
            </a:r>
            <a:endParaRPr lang="en-US" dirty="0"/>
          </a:p>
        </p:txBody>
      </p:sp>
    </p:spTree>
    <p:extLst>
      <p:ext uri="{BB962C8B-B14F-4D97-AF65-F5344CB8AC3E}">
        <p14:creationId xmlns:p14="http://schemas.microsoft.com/office/powerpoint/2010/main" val="806970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Considerations</a:t>
            </a:r>
          </a:p>
        </p:txBody>
      </p:sp>
      <p:pic>
        <p:nvPicPr>
          <p:cNvPr id="4" name="Content Placeholder 3"/>
          <p:cNvPicPr>
            <a:picLocks noGrp="1" noChangeAspect="1"/>
          </p:cNvPicPr>
          <p:nvPr>
            <p:ph sz="quarter" idx="13"/>
          </p:nvPr>
        </p:nvPicPr>
        <p:blipFill>
          <a:blip r:embed="rId2"/>
          <a:stretch>
            <a:fillRect/>
          </a:stretch>
        </p:blipFill>
        <p:spPr>
          <a:xfrm>
            <a:off x="304800" y="1524000"/>
            <a:ext cx="7453367" cy="3143273"/>
          </a:xfrm>
          <a:prstGeom prst="rect">
            <a:avLst/>
          </a:prstGeom>
        </p:spPr>
      </p:pic>
    </p:spTree>
    <p:extLst>
      <p:ext uri="{BB962C8B-B14F-4D97-AF65-F5344CB8AC3E}">
        <p14:creationId xmlns:p14="http://schemas.microsoft.com/office/powerpoint/2010/main" val="131119912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3</a:t>
            </a:r>
            <a:endParaRPr lang="en-US" dirty="0"/>
          </a:p>
        </p:txBody>
      </p:sp>
      <p:sp>
        <p:nvSpPr>
          <p:cNvPr id="3" name="Content Placeholder 2"/>
          <p:cNvSpPr>
            <a:spLocks noGrp="1"/>
          </p:cNvSpPr>
          <p:nvPr>
            <p:ph sz="quarter" idx="13"/>
          </p:nvPr>
        </p:nvSpPr>
        <p:spPr/>
        <p:txBody>
          <a:bodyPr anchor="ctr"/>
          <a:lstStyle/>
          <a:p>
            <a:pPr marL="0" indent="0" algn="ctr">
              <a:buNone/>
            </a:pPr>
            <a:r>
              <a:rPr lang="en-US" sz="4000" dirty="0" smtClean="0"/>
              <a:t>FDR Data Analysis on Tableau </a:t>
            </a:r>
            <a:endParaRPr lang="en-US" sz="4000" dirty="0"/>
          </a:p>
        </p:txBody>
      </p:sp>
    </p:spTree>
    <p:extLst>
      <p:ext uri="{BB962C8B-B14F-4D97-AF65-F5344CB8AC3E}">
        <p14:creationId xmlns:p14="http://schemas.microsoft.com/office/powerpoint/2010/main" val="174084747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98033" y="247425"/>
            <a:ext cx="4173967" cy="733301"/>
          </a:xfrm>
        </p:spPr>
        <p:txBody>
          <a:bodyPr/>
          <a:lstStyle/>
          <a:p>
            <a:r>
              <a:rPr lang="en-CA" dirty="0" smtClean="0"/>
              <a:t>Case3 Agenda</a:t>
            </a:r>
            <a:endParaRPr lang="en-CA" dirty="0"/>
          </a:p>
        </p:txBody>
      </p:sp>
      <p:sp>
        <p:nvSpPr>
          <p:cNvPr id="8" name="Content Placeholder 6"/>
          <p:cNvSpPr>
            <a:spLocks noGrp="1"/>
          </p:cNvSpPr>
          <p:nvPr>
            <p:ph sz="quarter" idx="13"/>
          </p:nvPr>
        </p:nvSpPr>
        <p:spPr>
          <a:xfrm>
            <a:off x="384175" y="1268413"/>
            <a:ext cx="8361363" cy="4864100"/>
          </a:xfrm>
        </p:spPr>
        <p:txBody>
          <a:bodyPr/>
          <a:lstStyle/>
          <a:p>
            <a:r>
              <a:rPr lang="en-CA" dirty="0" smtClean="0"/>
              <a:t>Purpose</a:t>
            </a:r>
          </a:p>
          <a:p>
            <a:endParaRPr lang="en-CA" dirty="0"/>
          </a:p>
          <a:p>
            <a:r>
              <a:rPr lang="en-CA" dirty="0" smtClean="0"/>
              <a:t>Data Source </a:t>
            </a:r>
            <a:r>
              <a:rPr lang="en-US" altLang="zh-CN" dirty="0" smtClean="0"/>
              <a:t>Introduction</a:t>
            </a:r>
            <a:endParaRPr lang="en-CA" dirty="0" smtClean="0"/>
          </a:p>
          <a:p>
            <a:endParaRPr lang="en-CA" dirty="0"/>
          </a:p>
          <a:p>
            <a:r>
              <a:rPr lang="en-US" dirty="0"/>
              <a:t>Flight Data Interactive Report</a:t>
            </a:r>
            <a:br>
              <a:rPr lang="en-US" dirty="0"/>
            </a:br>
            <a:endParaRPr lang="en-CA" dirty="0"/>
          </a:p>
        </p:txBody>
      </p:sp>
    </p:spTree>
    <p:extLst>
      <p:ext uri="{BB962C8B-B14F-4D97-AF65-F5344CB8AC3E}">
        <p14:creationId xmlns:p14="http://schemas.microsoft.com/office/powerpoint/2010/main" val="2905180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sz="quarter" idx="13"/>
          </p:nvPr>
        </p:nvSpPr>
        <p:spPr/>
        <p:txBody>
          <a:bodyPr/>
          <a:lstStyle/>
          <a:p>
            <a:r>
              <a:rPr lang="en-US" dirty="0" smtClean="0"/>
              <a:t>To Analyze FDR (Flight Data Recorder) data collected of multiple flights.</a:t>
            </a:r>
          </a:p>
          <a:p>
            <a:endParaRPr lang="en-US" dirty="0"/>
          </a:p>
          <a:p>
            <a:r>
              <a:rPr lang="en-US" dirty="0" smtClean="0"/>
              <a:t>Interactive Reporting to easily select Source-Destination Flights and analyze their performance on fuel cost</a:t>
            </a:r>
          </a:p>
          <a:p>
            <a:pPr marL="0" indent="0">
              <a:buNone/>
            </a:pPr>
            <a:endParaRPr lang="en-US" dirty="0"/>
          </a:p>
        </p:txBody>
      </p:sp>
    </p:spTree>
    <p:extLst>
      <p:ext uri="{BB962C8B-B14F-4D97-AF65-F5344CB8AC3E}">
        <p14:creationId xmlns:p14="http://schemas.microsoft.com/office/powerpoint/2010/main" val="30851654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Source</a:t>
            </a:r>
            <a:endParaRPr lang="en-US" dirty="0"/>
          </a:p>
        </p:txBody>
      </p:sp>
      <p:sp>
        <p:nvSpPr>
          <p:cNvPr id="3" name="Content Placeholder 2"/>
          <p:cNvSpPr>
            <a:spLocks noGrp="1"/>
          </p:cNvSpPr>
          <p:nvPr>
            <p:ph sz="quarter" idx="13"/>
          </p:nvPr>
        </p:nvSpPr>
        <p:spPr/>
        <p:txBody>
          <a:bodyPr/>
          <a:lstStyle/>
          <a:p>
            <a:r>
              <a:rPr lang="en-US" dirty="0" smtClean="0"/>
              <a:t>Nasa Sample FDR Data Set; Totally 34 tail number and 160,000 # of flights</a:t>
            </a:r>
          </a:p>
          <a:p>
            <a:pPr marL="765810" lvl="3" indent="0">
              <a:buNone/>
            </a:pPr>
            <a:r>
              <a:rPr lang="en-US" dirty="0">
                <a:hlinkClick r:id="rId2"/>
              </a:rPr>
              <a:t>https://c3.nasa.gov/dashlink/projects/85</a:t>
            </a:r>
            <a:r>
              <a:rPr lang="en-US" dirty="0" smtClean="0">
                <a:hlinkClick r:id="rId2"/>
              </a:rPr>
              <a:t>/</a:t>
            </a:r>
            <a:r>
              <a:rPr lang="en-US" dirty="0" smtClean="0"/>
              <a:t> </a:t>
            </a:r>
          </a:p>
          <a:p>
            <a:pPr marL="765810" lvl="3" indent="0">
              <a:buNone/>
            </a:pPr>
            <a:endParaRPr lang="en-US" dirty="0" smtClean="0"/>
          </a:p>
          <a:p>
            <a:endParaRPr lang="en-US" dirty="0"/>
          </a:p>
          <a:p>
            <a:r>
              <a:rPr lang="en-US" dirty="0" smtClean="0"/>
              <a:t>About 180+ key parameters recorded at different frequency</a:t>
            </a:r>
            <a:endParaRPr lang="en-US" sz="1600" dirty="0"/>
          </a:p>
          <a:p>
            <a:pPr lvl="1"/>
            <a:endParaRPr lang="en-US" dirty="0"/>
          </a:p>
        </p:txBody>
      </p:sp>
    </p:spTree>
    <p:extLst>
      <p:ext uri="{BB962C8B-B14F-4D97-AF65-F5344CB8AC3E}">
        <p14:creationId xmlns:p14="http://schemas.microsoft.com/office/powerpoint/2010/main" val="416057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1000"/>
                                        <p:tgtEl>
                                          <p:spTgt spid="3">
                                            <p:txEl>
                                              <p:pRg st="4" end="4"/>
                                            </p:txEl>
                                          </p:spTgt>
                                        </p:tgtEl>
                                      </p:cBhvr>
                                    </p:animEffect>
                                    <p:anim calcmode="lin" valueType="num">
                                      <p:cBhvr>
                                        <p:cTn id="13"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Flight Data Interactive Report</a:t>
            </a:r>
            <a:br>
              <a:rPr lang="en-US" dirty="0"/>
            </a:br>
            <a:endParaRPr lang="en-US" dirty="0"/>
          </a:p>
        </p:txBody>
      </p:sp>
      <p:sp>
        <p:nvSpPr>
          <p:cNvPr id="6" name="Content Placeholder 5"/>
          <p:cNvSpPr>
            <a:spLocks noGrp="1"/>
          </p:cNvSpPr>
          <p:nvPr>
            <p:ph sz="quarter" idx="13"/>
          </p:nvPr>
        </p:nvSpPr>
        <p:spPr/>
        <p:txBody>
          <a:bodyPr/>
          <a:lstStyle/>
          <a:p>
            <a:r>
              <a:rPr lang="en-US" dirty="0" smtClean="0"/>
              <a:t>Select Airport </a:t>
            </a:r>
            <a:r>
              <a:rPr lang="en-US" dirty="0" err="1" smtClean="0"/>
              <a:t>FromTo</a:t>
            </a:r>
            <a:r>
              <a:rPr lang="en-US" dirty="0" smtClean="0"/>
              <a:t>, to compare the fuel/flight time difference on one route; Compare f</a:t>
            </a:r>
            <a:r>
              <a:rPr lang="en-US" altLang="zh-CN" dirty="0" smtClean="0"/>
              <a:t>uel performance for different route but similar total flight hours</a:t>
            </a:r>
            <a:endParaRPr lang="en-US" dirty="0" smtClean="0"/>
          </a:p>
          <a:p>
            <a:endParaRPr lang="en-US" dirty="0"/>
          </a:p>
        </p:txBody>
      </p:sp>
      <p:pic>
        <p:nvPicPr>
          <p:cNvPr id="7" name="Picture 6"/>
          <p:cNvPicPr>
            <a:picLocks noChangeAspect="1"/>
          </p:cNvPicPr>
          <p:nvPr/>
        </p:nvPicPr>
        <p:blipFill>
          <a:blip r:embed="rId2"/>
          <a:stretch>
            <a:fillRect/>
          </a:stretch>
        </p:blipFill>
        <p:spPr>
          <a:xfrm>
            <a:off x="685800" y="2127397"/>
            <a:ext cx="7579858" cy="4270265"/>
          </a:xfrm>
          <a:prstGeom prst="rect">
            <a:avLst/>
          </a:prstGeom>
        </p:spPr>
      </p:pic>
    </p:spTree>
    <p:extLst>
      <p:ext uri="{BB962C8B-B14F-4D97-AF65-F5344CB8AC3E}">
        <p14:creationId xmlns:p14="http://schemas.microsoft.com/office/powerpoint/2010/main" val="37244307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ML Tool</a:t>
            </a:r>
            <a:endParaRPr lang="en-US" dirty="0"/>
          </a:p>
        </p:txBody>
      </p:sp>
      <p:sp>
        <p:nvSpPr>
          <p:cNvPr id="3" name="Content Placeholder 2"/>
          <p:cNvSpPr>
            <a:spLocks noGrp="1"/>
          </p:cNvSpPr>
          <p:nvPr>
            <p:ph sz="quarter" idx="13"/>
          </p:nvPr>
        </p:nvSpPr>
        <p:spPr/>
        <p:txBody>
          <a:bodyPr/>
          <a:lstStyle/>
          <a:p>
            <a:r>
              <a:rPr lang="en-US" dirty="0" err="1" smtClean="0"/>
              <a:t>Jupyter</a:t>
            </a:r>
            <a:r>
              <a:rPr lang="en-US" dirty="0" smtClean="0"/>
              <a:t> Notebook for ML (Python based)</a:t>
            </a:r>
            <a:endParaRPr lang="en-US" dirty="0"/>
          </a:p>
        </p:txBody>
      </p:sp>
      <p:pic>
        <p:nvPicPr>
          <p:cNvPr id="4" name="Picture 3"/>
          <p:cNvPicPr>
            <a:picLocks noChangeAspect="1"/>
          </p:cNvPicPr>
          <p:nvPr/>
        </p:nvPicPr>
        <p:blipFill>
          <a:blip r:embed="rId2"/>
          <a:stretch>
            <a:fillRect/>
          </a:stretch>
        </p:blipFill>
        <p:spPr>
          <a:xfrm>
            <a:off x="384175" y="1752600"/>
            <a:ext cx="7772400" cy="4247549"/>
          </a:xfrm>
          <a:prstGeom prst="rect">
            <a:avLst/>
          </a:prstGeom>
        </p:spPr>
      </p:pic>
    </p:spTree>
    <p:extLst>
      <p:ext uri="{BB962C8B-B14F-4D97-AF65-F5344CB8AC3E}">
        <p14:creationId xmlns:p14="http://schemas.microsoft.com/office/powerpoint/2010/main" val="31710213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Flight Data Interactive Report</a:t>
            </a:r>
            <a:br>
              <a:rPr lang="en-US" dirty="0"/>
            </a:br>
            <a:endParaRPr lang="en-US" dirty="0"/>
          </a:p>
        </p:txBody>
      </p:sp>
      <p:sp>
        <p:nvSpPr>
          <p:cNvPr id="3" name="Content Placeholder 2"/>
          <p:cNvSpPr>
            <a:spLocks noGrp="1"/>
          </p:cNvSpPr>
          <p:nvPr>
            <p:ph sz="quarter" idx="13"/>
          </p:nvPr>
        </p:nvSpPr>
        <p:spPr/>
        <p:txBody>
          <a:bodyPr/>
          <a:lstStyle/>
          <a:p>
            <a:r>
              <a:rPr lang="en-US" dirty="0" smtClean="0"/>
              <a:t>Flight Altitude Trend Comparison for different route and flight hours among high/medium/low fuel groups</a:t>
            </a:r>
            <a:endParaRPr lang="en-US" dirty="0"/>
          </a:p>
        </p:txBody>
      </p:sp>
      <p:pic>
        <p:nvPicPr>
          <p:cNvPr id="4" name="Picture 3"/>
          <p:cNvPicPr>
            <a:picLocks noChangeAspect="1"/>
          </p:cNvPicPr>
          <p:nvPr/>
        </p:nvPicPr>
        <p:blipFill>
          <a:blip r:embed="rId2"/>
          <a:stretch>
            <a:fillRect/>
          </a:stretch>
        </p:blipFill>
        <p:spPr>
          <a:xfrm>
            <a:off x="609600" y="1986860"/>
            <a:ext cx="7391400" cy="4142433"/>
          </a:xfrm>
          <a:prstGeom prst="rect">
            <a:avLst/>
          </a:prstGeom>
        </p:spPr>
      </p:pic>
    </p:spTree>
    <p:extLst>
      <p:ext uri="{BB962C8B-B14F-4D97-AF65-F5344CB8AC3E}">
        <p14:creationId xmlns:p14="http://schemas.microsoft.com/office/powerpoint/2010/main" val="18338308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4</a:t>
            </a:r>
            <a:endParaRPr lang="en-US" dirty="0"/>
          </a:p>
        </p:txBody>
      </p:sp>
      <p:sp>
        <p:nvSpPr>
          <p:cNvPr id="3" name="Content Placeholder 2"/>
          <p:cNvSpPr>
            <a:spLocks noGrp="1"/>
          </p:cNvSpPr>
          <p:nvPr>
            <p:ph sz="quarter" idx="13"/>
          </p:nvPr>
        </p:nvSpPr>
        <p:spPr/>
        <p:txBody>
          <a:bodyPr anchor="ctr"/>
          <a:lstStyle/>
          <a:p>
            <a:pPr marL="0" indent="0" algn="ctr">
              <a:buNone/>
            </a:pPr>
            <a:r>
              <a:rPr lang="en-US" sz="4000" dirty="0" smtClean="0"/>
              <a:t>Engine Outlier Detection </a:t>
            </a:r>
            <a:endParaRPr lang="en-US" sz="4000" dirty="0"/>
          </a:p>
        </p:txBody>
      </p:sp>
    </p:spTree>
    <p:extLst>
      <p:ext uri="{BB962C8B-B14F-4D97-AF65-F5344CB8AC3E}">
        <p14:creationId xmlns:p14="http://schemas.microsoft.com/office/powerpoint/2010/main" val="255544356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98033" y="247425"/>
            <a:ext cx="4173967" cy="733301"/>
          </a:xfrm>
        </p:spPr>
        <p:txBody>
          <a:bodyPr/>
          <a:lstStyle/>
          <a:p>
            <a:r>
              <a:rPr lang="en-CA" dirty="0" smtClean="0"/>
              <a:t>Case4 Agenda</a:t>
            </a:r>
            <a:endParaRPr lang="en-CA" dirty="0"/>
          </a:p>
        </p:txBody>
      </p:sp>
      <p:sp>
        <p:nvSpPr>
          <p:cNvPr id="8" name="Content Placeholder 6"/>
          <p:cNvSpPr>
            <a:spLocks noGrp="1"/>
          </p:cNvSpPr>
          <p:nvPr>
            <p:ph sz="quarter" idx="13"/>
          </p:nvPr>
        </p:nvSpPr>
        <p:spPr>
          <a:xfrm>
            <a:off x="384175" y="1268413"/>
            <a:ext cx="8361363" cy="4864100"/>
          </a:xfrm>
        </p:spPr>
        <p:txBody>
          <a:bodyPr/>
          <a:lstStyle/>
          <a:p>
            <a:r>
              <a:rPr lang="en-CA" dirty="0" smtClean="0"/>
              <a:t>Purpose</a:t>
            </a:r>
          </a:p>
          <a:p>
            <a:endParaRPr lang="en-CA" dirty="0"/>
          </a:p>
          <a:p>
            <a:r>
              <a:rPr lang="en-US" dirty="0" smtClean="0"/>
              <a:t>Pre-processing</a:t>
            </a:r>
            <a:endParaRPr lang="en-CA" dirty="0" smtClean="0"/>
          </a:p>
          <a:p>
            <a:endParaRPr lang="en-CA" dirty="0"/>
          </a:p>
          <a:p>
            <a:r>
              <a:rPr lang="en-US" dirty="0" smtClean="0"/>
              <a:t>Feature Generation</a:t>
            </a:r>
          </a:p>
          <a:p>
            <a:endParaRPr lang="en-US" dirty="0"/>
          </a:p>
          <a:p>
            <a:r>
              <a:rPr lang="en-US" dirty="0" smtClean="0"/>
              <a:t>Data Analysis</a:t>
            </a:r>
            <a:r>
              <a:rPr lang="en-US" dirty="0"/>
              <a:t/>
            </a:r>
            <a:br>
              <a:rPr lang="en-US" dirty="0"/>
            </a:br>
            <a:endParaRPr lang="en-CA" dirty="0"/>
          </a:p>
        </p:txBody>
      </p:sp>
    </p:spTree>
    <p:extLst>
      <p:ext uri="{BB962C8B-B14F-4D97-AF65-F5344CB8AC3E}">
        <p14:creationId xmlns:p14="http://schemas.microsoft.com/office/powerpoint/2010/main" val="2489747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1000"/>
                                        <p:tgtEl>
                                          <p:spTgt spid="8">
                                            <p:txEl>
                                              <p:pRg st="0" end="0"/>
                                            </p:txEl>
                                          </p:spTgt>
                                        </p:tgtEl>
                                      </p:cBhvr>
                                    </p:animEffect>
                                    <p:anim calcmode="lin" valueType="num">
                                      <p:cBhvr>
                                        <p:cTn id="8"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2" end="2"/>
                                            </p:txEl>
                                          </p:spTgt>
                                        </p:tgtEl>
                                        <p:attrNameLst>
                                          <p:attrName>style.visibility</p:attrName>
                                        </p:attrNameLst>
                                      </p:cBhvr>
                                      <p:to>
                                        <p:strVal val="visible"/>
                                      </p:to>
                                    </p:set>
                                    <p:animEffect transition="in" filter="fade">
                                      <p:cBhvr>
                                        <p:cTn id="14" dur="1000"/>
                                        <p:tgtEl>
                                          <p:spTgt spid="8">
                                            <p:txEl>
                                              <p:pRg st="2" end="2"/>
                                            </p:txEl>
                                          </p:spTgt>
                                        </p:tgtEl>
                                      </p:cBhvr>
                                    </p:animEffect>
                                    <p:anim calcmode="lin" valueType="num">
                                      <p:cBhvr>
                                        <p:cTn id="15"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sz="quarter" idx="13"/>
          </p:nvPr>
        </p:nvSpPr>
        <p:spPr/>
        <p:txBody>
          <a:bodyPr/>
          <a:lstStyle/>
          <a:p>
            <a:r>
              <a:rPr lang="en-US" dirty="0" smtClean="0"/>
              <a:t>Detect the Engine Outlier from FDR data.</a:t>
            </a:r>
          </a:p>
          <a:p>
            <a:endParaRPr lang="en-US" dirty="0" smtClean="0"/>
          </a:p>
          <a:p>
            <a:r>
              <a:rPr lang="en-US" dirty="0" smtClean="0"/>
              <a:t>Basic Process as below:</a:t>
            </a:r>
            <a:endParaRPr lang="en-US" dirty="0"/>
          </a:p>
          <a:p>
            <a:pPr marL="0" indent="0">
              <a:buNone/>
            </a:pPr>
            <a:endParaRPr lang="en-US" dirty="0" smtClean="0"/>
          </a:p>
          <a:p>
            <a:pPr marL="0" indent="0">
              <a:buNone/>
            </a:pPr>
            <a:endParaRPr lang="en-US" dirty="0"/>
          </a:p>
        </p:txBody>
      </p:sp>
      <p:sp>
        <p:nvSpPr>
          <p:cNvPr id="4" name="Rounded Rectangle 3"/>
          <p:cNvSpPr/>
          <p:nvPr/>
        </p:nvSpPr>
        <p:spPr>
          <a:xfrm>
            <a:off x="304800" y="3777262"/>
            <a:ext cx="1676400" cy="762000"/>
          </a:xfrm>
          <a:prstGeom prst="roundRect">
            <a:avLst/>
          </a:prstGeom>
          <a:solidFill>
            <a:srgbClr val="FF9933"/>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dirty="0" smtClean="0">
                <a:solidFill>
                  <a:schemeClr val="tx1"/>
                </a:solidFill>
              </a:rPr>
              <a:t>Raw Dataset</a:t>
            </a:r>
          </a:p>
          <a:p>
            <a:pPr algn="ctr"/>
            <a:r>
              <a:rPr lang="en-US" dirty="0" smtClean="0">
                <a:solidFill>
                  <a:schemeClr val="tx1"/>
                </a:solidFill>
              </a:rPr>
              <a:t>(FDR tail653)</a:t>
            </a:r>
          </a:p>
        </p:txBody>
      </p:sp>
      <p:graphicFrame>
        <p:nvGraphicFramePr>
          <p:cNvPr id="5" name="Diagram 4"/>
          <p:cNvGraphicFramePr/>
          <p:nvPr>
            <p:extLst>
              <p:ext uri="{D42A27DB-BD31-4B8C-83A1-F6EECF244321}">
                <p14:modId xmlns:p14="http://schemas.microsoft.com/office/powerpoint/2010/main" val="875190050"/>
              </p:ext>
            </p:extLst>
          </p:nvPr>
        </p:nvGraphicFramePr>
        <p:xfrm>
          <a:off x="2364391" y="226060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Rounded Rectangle 5"/>
          <p:cNvSpPr/>
          <p:nvPr/>
        </p:nvSpPr>
        <p:spPr>
          <a:xfrm>
            <a:off x="2477037" y="3903964"/>
            <a:ext cx="1676400" cy="482898"/>
          </a:xfrm>
          <a:prstGeom prst="roundRect">
            <a:avLst/>
          </a:prstGeom>
          <a:solidFill>
            <a:srgbClr val="FF9933"/>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solidFill>
                  <a:schemeClr val="tx1"/>
                </a:solidFill>
              </a:rPr>
              <a:t>Data Sampling</a:t>
            </a:r>
          </a:p>
        </p:txBody>
      </p:sp>
      <p:sp>
        <p:nvSpPr>
          <p:cNvPr id="7" name="Rounded Rectangle 6"/>
          <p:cNvSpPr/>
          <p:nvPr/>
        </p:nvSpPr>
        <p:spPr>
          <a:xfrm>
            <a:off x="2488842" y="4742164"/>
            <a:ext cx="1676400" cy="482898"/>
          </a:xfrm>
          <a:prstGeom prst="roundRect">
            <a:avLst/>
          </a:prstGeom>
          <a:solidFill>
            <a:srgbClr val="FF9933"/>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solidFill>
                  <a:schemeClr val="tx1"/>
                </a:solidFill>
              </a:rPr>
              <a:t>Data Selection</a:t>
            </a:r>
          </a:p>
        </p:txBody>
      </p:sp>
      <p:sp>
        <p:nvSpPr>
          <p:cNvPr id="8" name="Rounded Rectangle 7"/>
          <p:cNvSpPr/>
          <p:nvPr/>
        </p:nvSpPr>
        <p:spPr>
          <a:xfrm>
            <a:off x="4564856" y="3763572"/>
            <a:ext cx="1676400" cy="482898"/>
          </a:xfrm>
          <a:prstGeom prst="roundRect">
            <a:avLst/>
          </a:prstGeom>
          <a:solidFill>
            <a:srgbClr val="FF9933"/>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solidFill>
                  <a:schemeClr val="tx1"/>
                </a:solidFill>
              </a:rPr>
              <a:t>Correlation Analysis</a:t>
            </a:r>
          </a:p>
        </p:txBody>
      </p:sp>
      <p:sp>
        <p:nvSpPr>
          <p:cNvPr id="9" name="Rounded Rectangle 8"/>
          <p:cNvSpPr/>
          <p:nvPr/>
        </p:nvSpPr>
        <p:spPr>
          <a:xfrm>
            <a:off x="4564856" y="4434984"/>
            <a:ext cx="1676400" cy="482898"/>
          </a:xfrm>
          <a:prstGeom prst="roundRect">
            <a:avLst/>
          </a:prstGeom>
          <a:solidFill>
            <a:srgbClr val="FF9933"/>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solidFill>
                  <a:schemeClr val="tx1"/>
                </a:solidFill>
              </a:rPr>
              <a:t>Aggregation</a:t>
            </a:r>
          </a:p>
        </p:txBody>
      </p:sp>
      <p:sp>
        <p:nvSpPr>
          <p:cNvPr id="10" name="Rounded Rectangle 9"/>
          <p:cNvSpPr/>
          <p:nvPr/>
        </p:nvSpPr>
        <p:spPr>
          <a:xfrm>
            <a:off x="4575220" y="5079702"/>
            <a:ext cx="1676400" cy="482898"/>
          </a:xfrm>
          <a:prstGeom prst="roundRect">
            <a:avLst/>
          </a:prstGeom>
          <a:solidFill>
            <a:srgbClr val="FF9933"/>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solidFill>
                  <a:schemeClr val="tx1"/>
                </a:solidFill>
              </a:rPr>
              <a:t>Transformation</a:t>
            </a:r>
          </a:p>
        </p:txBody>
      </p:sp>
      <p:sp>
        <p:nvSpPr>
          <p:cNvPr id="11" name="Rounded Rectangle 10"/>
          <p:cNvSpPr/>
          <p:nvPr/>
        </p:nvSpPr>
        <p:spPr>
          <a:xfrm>
            <a:off x="6705600" y="3901344"/>
            <a:ext cx="1676400" cy="482898"/>
          </a:xfrm>
          <a:prstGeom prst="roundRect">
            <a:avLst/>
          </a:prstGeom>
          <a:solidFill>
            <a:srgbClr val="FF9933"/>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solidFill>
                  <a:schemeClr val="tx1"/>
                </a:solidFill>
              </a:rPr>
              <a:t>Cluster Algorithm</a:t>
            </a:r>
          </a:p>
        </p:txBody>
      </p:sp>
      <p:sp>
        <p:nvSpPr>
          <p:cNvPr id="12" name="Rounded Rectangle 11"/>
          <p:cNvSpPr/>
          <p:nvPr/>
        </p:nvSpPr>
        <p:spPr>
          <a:xfrm>
            <a:off x="6692570" y="4742164"/>
            <a:ext cx="1676400" cy="482898"/>
          </a:xfrm>
          <a:prstGeom prst="roundRect">
            <a:avLst/>
          </a:prstGeom>
          <a:solidFill>
            <a:srgbClr val="FF9933"/>
          </a:solidFill>
          <a:ln/>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solidFill>
                  <a:schemeClr val="tx1"/>
                </a:solidFill>
              </a:rPr>
              <a:t>Result Analysis</a:t>
            </a:r>
          </a:p>
        </p:txBody>
      </p:sp>
      <p:sp>
        <p:nvSpPr>
          <p:cNvPr id="16" name="Down Arrow 15"/>
          <p:cNvSpPr/>
          <p:nvPr/>
        </p:nvSpPr>
        <p:spPr>
          <a:xfrm>
            <a:off x="3124200" y="4384242"/>
            <a:ext cx="191037" cy="35792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7" name="Right Arrow 16"/>
          <p:cNvSpPr/>
          <p:nvPr/>
        </p:nvSpPr>
        <p:spPr>
          <a:xfrm rot="17412335">
            <a:off x="3829226" y="4421066"/>
            <a:ext cx="1091687" cy="2053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8" name="Down Arrow 17"/>
          <p:cNvSpPr/>
          <p:nvPr/>
        </p:nvSpPr>
        <p:spPr>
          <a:xfrm>
            <a:off x="5295453" y="4246470"/>
            <a:ext cx="183082" cy="18851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19" name="Down Arrow 18"/>
          <p:cNvSpPr/>
          <p:nvPr/>
        </p:nvSpPr>
        <p:spPr>
          <a:xfrm>
            <a:off x="5303318" y="4920262"/>
            <a:ext cx="183082" cy="188514"/>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0" name="Right Arrow 19"/>
          <p:cNvSpPr/>
          <p:nvPr/>
        </p:nvSpPr>
        <p:spPr>
          <a:xfrm rot="17491125">
            <a:off x="5876347" y="4599631"/>
            <a:ext cx="1213818" cy="200503"/>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1" name="Right Arrow 20"/>
          <p:cNvSpPr/>
          <p:nvPr/>
        </p:nvSpPr>
        <p:spPr>
          <a:xfrm>
            <a:off x="2012693" y="4046303"/>
            <a:ext cx="439024" cy="192980"/>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
        <p:nvSpPr>
          <p:cNvPr id="22" name="Down Arrow 21"/>
          <p:cNvSpPr/>
          <p:nvPr/>
        </p:nvSpPr>
        <p:spPr>
          <a:xfrm>
            <a:off x="7458751" y="4383760"/>
            <a:ext cx="191037" cy="357922"/>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p>
        </p:txBody>
      </p:sp>
    </p:spTree>
    <p:extLst>
      <p:ext uri="{BB962C8B-B14F-4D97-AF65-F5344CB8AC3E}">
        <p14:creationId xmlns:p14="http://schemas.microsoft.com/office/powerpoint/2010/main" val="321310021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Sampling</a:t>
            </a:r>
            <a:endParaRPr lang="en-US" dirty="0"/>
          </a:p>
        </p:txBody>
      </p:sp>
      <p:sp>
        <p:nvSpPr>
          <p:cNvPr id="3" name="Content Placeholder 2"/>
          <p:cNvSpPr>
            <a:spLocks noGrp="1"/>
          </p:cNvSpPr>
          <p:nvPr>
            <p:ph sz="quarter" idx="13"/>
          </p:nvPr>
        </p:nvSpPr>
        <p:spPr/>
        <p:txBody>
          <a:bodyPr/>
          <a:lstStyle/>
          <a:p>
            <a:r>
              <a:rPr lang="en-US" dirty="0" smtClean="0"/>
              <a:t>Pick “TAS (True Airspeed)&gt;0” as a start point </a:t>
            </a:r>
          </a:p>
          <a:p>
            <a:endParaRPr lang="en-US" dirty="0"/>
          </a:p>
          <a:p>
            <a:r>
              <a:rPr lang="en-US" dirty="0"/>
              <a:t>Pick 25 seconds range from start point, average value every 5 seconds, so totally 5 data points of each parameter</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545531"/>
            <a:ext cx="5562600" cy="3586982"/>
          </a:xfrm>
          <a:prstGeom prst="rect">
            <a:avLst/>
          </a:prstGeom>
        </p:spPr>
      </p:pic>
      <p:cxnSp>
        <p:nvCxnSpPr>
          <p:cNvPr id="13" name="Straight Connector 12"/>
          <p:cNvCxnSpPr/>
          <p:nvPr/>
        </p:nvCxnSpPr>
        <p:spPr>
          <a:xfrm>
            <a:off x="2057400" y="2545531"/>
            <a:ext cx="0" cy="3474269"/>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356514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Selection</a:t>
            </a:r>
            <a:endParaRPr lang="en-US" dirty="0"/>
          </a:p>
        </p:txBody>
      </p:sp>
      <p:sp>
        <p:nvSpPr>
          <p:cNvPr id="3" name="Content Placeholder 2"/>
          <p:cNvSpPr>
            <a:spLocks noGrp="1"/>
          </p:cNvSpPr>
          <p:nvPr>
            <p:ph sz="quarter" idx="13"/>
          </p:nvPr>
        </p:nvSpPr>
        <p:spPr/>
        <p:txBody>
          <a:bodyPr/>
          <a:lstStyle/>
          <a:p>
            <a:r>
              <a:rPr lang="en-US" dirty="0" smtClean="0"/>
              <a:t>Below Parameters are selected related to Engine</a:t>
            </a:r>
            <a:endParaRPr lang="en-US" dirty="0"/>
          </a:p>
          <a:p>
            <a:endParaRPr lang="en-US" dirty="0"/>
          </a:p>
        </p:txBody>
      </p:sp>
      <p:pic>
        <p:nvPicPr>
          <p:cNvPr id="4" name="Picture 3"/>
          <p:cNvPicPr>
            <a:picLocks noChangeAspect="1"/>
          </p:cNvPicPr>
          <p:nvPr/>
        </p:nvPicPr>
        <p:blipFill>
          <a:blip r:embed="rId2"/>
          <a:stretch>
            <a:fillRect/>
          </a:stretch>
        </p:blipFill>
        <p:spPr>
          <a:xfrm>
            <a:off x="762000" y="1676400"/>
            <a:ext cx="5543550" cy="3295060"/>
          </a:xfrm>
          <a:prstGeom prst="rect">
            <a:avLst/>
          </a:prstGeom>
        </p:spPr>
      </p:pic>
    </p:spTree>
    <p:extLst>
      <p:ext uri="{BB962C8B-B14F-4D97-AF65-F5344CB8AC3E}">
        <p14:creationId xmlns:p14="http://schemas.microsoft.com/office/powerpoint/2010/main" val="274634046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Analysis</a:t>
            </a:r>
            <a:endParaRPr lang="en-US" dirty="0"/>
          </a:p>
        </p:txBody>
      </p:sp>
      <p:sp>
        <p:nvSpPr>
          <p:cNvPr id="3" name="Content Placeholder 2"/>
          <p:cNvSpPr>
            <a:spLocks noGrp="1"/>
          </p:cNvSpPr>
          <p:nvPr>
            <p:ph sz="quarter" idx="13"/>
          </p:nvPr>
        </p:nvSpPr>
        <p:spPr/>
        <p:txBody>
          <a:bodyPr/>
          <a:lstStyle/>
          <a:p>
            <a:r>
              <a:rPr lang="en-US" dirty="0" smtClean="0"/>
              <a:t>Some parameters are highly correlated, merge them</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744097"/>
            <a:ext cx="4455176" cy="4648199"/>
          </a:xfrm>
          <a:prstGeom prst="rect">
            <a:avLst/>
          </a:prstGeom>
        </p:spPr>
      </p:pic>
    </p:spTree>
    <p:extLst>
      <p:ext uri="{BB962C8B-B14F-4D97-AF65-F5344CB8AC3E}">
        <p14:creationId xmlns:p14="http://schemas.microsoft.com/office/powerpoint/2010/main" val="199747426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Aggregation &amp; Transformation</a:t>
            </a:r>
            <a:endParaRPr lang="en-US" dirty="0"/>
          </a:p>
        </p:txBody>
      </p:sp>
      <p:sp>
        <p:nvSpPr>
          <p:cNvPr id="3" name="Content Placeholder 2"/>
          <p:cNvSpPr>
            <a:spLocks noGrp="1"/>
          </p:cNvSpPr>
          <p:nvPr>
            <p:ph sz="quarter" idx="13"/>
          </p:nvPr>
        </p:nvSpPr>
        <p:spPr/>
        <p:txBody>
          <a:bodyPr/>
          <a:lstStyle/>
          <a:p>
            <a:r>
              <a:rPr lang="en-US" dirty="0" smtClean="0"/>
              <a:t>Based on rule of data sampling, each parameter will be extended to 5 parameters (5 data points), so totally 55 parameters</a:t>
            </a:r>
            <a:endParaRPr lang="en-US" dirty="0"/>
          </a:p>
        </p:txBody>
      </p:sp>
      <p:pic>
        <p:nvPicPr>
          <p:cNvPr id="4" name="Picture 3"/>
          <p:cNvPicPr>
            <a:picLocks noChangeAspect="1"/>
          </p:cNvPicPr>
          <p:nvPr/>
        </p:nvPicPr>
        <p:blipFill>
          <a:blip r:embed="rId2"/>
          <a:stretch>
            <a:fillRect/>
          </a:stretch>
        </p:blipFill>
        <p:spPr>
          <a:xfrm>
            <a:off x="533814" y="2438400"/>
            <a:ext cx="8222456" cy="3187126"/>
          </a:xfrm>
          <a:prstGeom prst="rect">
            <a:avLst/>
          </a:prstGeom>
        </p:spPr>
      </p:pic>
    </p:spTree>
    <p:extLst>
      <p:ext uri="{BB962C8B-B14F-4D97-AF65-F5344CB8AC3E}">
        <p14:creationId xmlns:p14="http://schemas.microsoft.com/office/powerpoint/2010/main" val="408646172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Cluster Algorithm</a:t>
            </a:r>
            <a:endParaRPr lang="en-US" dirty="0"/>
          </a:p>
        </p:txBody>
      </p:sp>
      <p:sp>
        <p:nvSpPr>
          <p:cNvPr id="3" name="Content Placeholder 2"/>
          <p:cNvSpPr>
            <a:spLocks noGrp="1"/>
          </p:cNvSpPr>
          <p:nvPr>
            <p:ph sz="quarter" idx="13"/>
          </p:nvPr>
        </p:nvSpPr>
        <p:spPr/>
        <p:txBody>
          <a:bodyPr/>
          <a:lstStyle/>
          <a:p>
            <a:r>
              <a:rPr lang="en-US" dirty="0" smtClean="0"/>
              <a:t>DBSCAN (</a:t>
            </a:r>
            <a:r>
              <a:rPr lang="en-US" dirty="0"/>
              <a:t>density-based spatial clustering of </a:t>
            </a:r>
            <a:r>
              <a:rPr lang="en-US" dirty="0" smtClean="0"/>
              <a:t>applications with </a:t>
            </a:r>
            <a:r>
              <a:rPr lang="en-US" dirty="0"/>
              <a:t>noise</a:t>
            </a:r>
            <a:r>
              <a:rPr lang="en-US" dirty="0" smtClean="0"/>
              <a:t>) Algorithm is used</a:t>
            </a:r>
          </a:p>
          <a:p>
            <a:r>
              <a:rPr lang="en-US" dirty="0" smtClean="0"/>
              <a:t>Detection rate is affected by Hyper parameter “N” and “Epsilon”</a:t>
            </a:r>
            <a:endParaRPr lang="en-US" dirty="0"/>
          </a:p>
        </p:txBody>
      </p:sp>
      <p:pic>
        <p:nvPicPr>
          <p:cNvPr id="4" name="Picture 3"/>
          <p:cNvPicPr>
            <a:picLocks noChangeAspect="1"/>
          </p:cNvPicPr>
          <p:nvPr/>
        </p:nvPicPr>
        <p:blipFill>
          <a:blip r:embed="rId2"/>
          <a:stretch>
            <a:fillRect/>
          </a:stretch>
        </p:blipFill>
        <p:spPr>
          <a:xfrm>
            <a:off x="838200" y="2408238"/>
            <a:ext cx="5581650" cy="3724275"/>
          </a:xfrm>
          <a:prstGeom prst="rect">
            <a:avLst/>
          </a:prstGeom>
        </p:spPr>
      </p:pic>
    </p:spTree>
    <p:extLst>
      <p:ext uri="{BB962C8B-B14F-4D97-AF65-F5344CB8AC3E}">
        <p14:creationId xmlns:p14="http://schemas.microsoft.com/office/powerpoint/2010/main" val="34594808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Analysis</a:t>
            </a:r>
            <a:endParaRPr lang="en-US" dirty="0"/>
          </a:p>
        </p:txBody>
      </p:sp>
      <p:sp>
        <p:nvSpPr>
          <p:cNvPr id="3" name="Content Placeholder 2"/>
          <p:cNvSpPr>
            <a:spLocks noGrp="1"/>
          </p:cNvSpPr>
          <p:nvPr>
            <p:ph sz="quarter" idx="13"/>
          </p:nvPr>
        </p:nvSpPr>
        <p:spPr/>
        <p:txBody>
          <a:bodyPr/>
          <a:lstStyle/>
          <a:p>
            <a:r>
              <a:rPr lang="en-US" dirty="0" smtClean="0"/>
              <a:t>DBSCAN (N=5 and Epsilon=6)</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330143854"/>
              </p:ext>
            </p:extLst>
          </p:nvPr>
        </p:nvGraphicFramePr>
        <p:xfrm>
          <a:off x="685800" y="1600200"/>
          <a:ext cx="6096000" cy="148336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smtClean="0"/>
                        <a:t>Group</a:t>
                      </a:r>
                      <a:endParaRPr lang="en-US" dirty="0"/>
                    </a:p>
                  </a:txBody>
                  <a:tcPr/>
                </a:tc>
                <a:tc>
                  <a:txBody>
                    <a:bodyPr/>
                    <a:lstStyle/>
                    <a:p>
                      <a:r>
                        <a:rPr lang="en-US" dirty="0" smtClean="0"/>
                        <a:t># of flights</a:t>
                      </a:r>
                      <a:endParaRPr lang="en-US" dirty="0"/>
                    </a:p>
                  </a:txBody>
                  <a:tcPr/>
                </a:tc>
              </a:tr>
              <a:tr h="370840">
                <a:tc>
                  <a:txBody>
                    <a:bodyPr/>
                    <a:lstStyle/>
                    <a:p>
                      <a:r>
                        <a:rPr lang="en-US" dirty="0" smtClean="0"/>
                        <a:t>Majority</a:t>
                      </a:r>
                      <a:endParaRPr lang="en-US" dirty="0"/>
                    </a:p>
                  </a:txBody>
                  <a:tcPr/>
                </a:tc>
                <a:tc>
                  <a:txBody>
                    <a:bodyPr/>
                    <a:lstStyle/>
                    <a:p>
                      <a:r>
                        <a:rPr lang="en-US" dirty="0" smtClean="0"/>
                        <a:t>3710</a:t>
                      </a:r>
                      <a:endParaRPr lang="en-US" dirty="0"/>
                    </a:p>
                  </a:txBody>
                  <a:tcPr/>
                </a:tc>
              </a:tr>
              <a:tr h="370840">
                <a:tc>
                  <a:txBody>
                    <a:bodyPr/>
                    <a:lstStyle/>
                    <a:p>
                      <a:r>
                        <a:rPr lang="en-US" dirty="0" smtClean="0"/>
                        <a:t>Minority</a:t>
                      </a:r>
                      <a:endParaRPr lang="en-US" dirty="0"/>
                    </a:p>
                  </a:txBody>
                  <a:tcPr/>
                </a:tc>
                <a:tc>
                  <a:txBody>
                    <a:bodyPr/>
                    <a:lstStyle/>
                    <a:p>
                      <a:r>
                        <a:rPr lang="en-US" dirty="0" smtClean="0"/>
                        <a:t>10</a:t>
                      </a:r>
                      <a:endParaRPr lang="en-US" dirty="0"/>
                    </a:p>
                  </a:txBody>
                  <a:tcPr/>
                </a:tc>
              </a:tr>
              <a:tr h="370840">
                <a:tc>
                  <a:txBody>
                    <a:bodyPr/>
                    <a:lstStyle/>
                    <a:p>
                      <a:r>
                        <a:rPr lang="en-US" dirty="0" smtClean="0"/>
                        <a:t>Outlier</a:t>
                      </a:r>
                      <a:endParaRPr lang="en-US" dirty="0"/>
                    </a:p>
                  </a:txBody>
                  <a:tcPr/>
                </a:tc>
                <a:tc>
                  <a:txBody>
                    <a:bodyPr/>
                    <a:lstStyle/>
                    <a:p>
                      <a:r>
                        <a:rPr lang="en-US" dirty="0" smtClean="0"/>
                        <a:t>15</a:t>
                      </a:r>
                      <a:endParaRPr lang="en-US" dirty="0"/>
                    </a:p>
                  </a:txBody>
                  <a:tcPr/>
                </a:tc>
              </a:tr>
            </a:tbl>
          </a:graphicData>
        </a:graphic>
      </p:graphicFrame>
      <p:sp>
        <p:nvSpPr>
          <p:cNvPr id="6" name="TextBox 5"/>
          <p:cNvSpPr txBox="1"/>
          <p:nvPr/>
        </p:nvSpPr>
        <p:spPr>
          <a:xfrm>
            <a:off x="3832207" y="3515796"/>
            <a:ext cx="4913331" cy="923330"/>
          </a:xfrm>
          <a:prstGeom prst="rect">
            <a:avLst/>
          </a:prstGeom>
          <a:noFill/>
        </p:spPr>
        <p:txBody>
          <a:bodyPr wrap="square" rtlCol="0">
            <a:spAutoFit/>
          </a:bodyPr>
          <a:lstStyle/>
          <a:p>
            <a:r>
              <a:rPr lang="en-US" dirty="0" smtClean="0"/>
              <a:t>No big different between “Majority” and “Minority” Groups, only small gaps on “FQTY” “PLA” and “</a:t>
            </a:r>
            <a:r>
              <a:rPr lang="en-US" altLang="zh-CN" dirty="0"/>
              <a:t>VIB</a:t>
            </a:r>
            <a:r>
              <a:rPr lang="en-US" dirty="0" smtClean="0"/>
              <a:t>”  parameters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701" y="3230652"/>
            <a:ext cx="3048000" cy="2884897"/>
          </a:xfrm>
          <a:prstGeom prst="rect">
            <a:avLst/>
          </a:prstGeom>
        </p:spPr>
      </p:pic>
    </p:spTree>
    <p:extLst>
      <p:ext uri="{BB962C8B-B14F-4D97-AF65-F5344CB8AC3E}">
        <p14:creationId xmlns:p14="http://schemas.microsoft.com/office/powerpoint/2010/main" val="1277280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Tool</a:t>
            </a:r>
            <a:endParaRPr lang="en-US" dirty="0"/>
          </a:p>
        </p:txBody>
      </p:sp>
      <p:sp>
        <p:nvSpPr>
          <p:cNvPr id="3" name="Content Placeholder 2"/>
          <p:cNvSpPr>
            <a:spLocks noGrp="1"/>
          </p:cNvSpPr>
          <p:nvPr>
            <p:ph sz="quarter" idx="13"/>
          </p:nvPr>
        </p:nvSpPr>
        <p:spPr/>
        <p:txBody>
          <a:bodyPr/>
          <a:lstStyle/>
          <a:p>
            <a:r>
              <a:rPr lang="en-US" dirty="0" smtClean="0"/>
              <a:t>Tableau Server + Tableau Client</a:t>
            </a:r>
            <a:endParaRPr lang="en-US" dirty="0"/>
          </a:p>
        </p:txBody>
      </p:sp>
      <p:pic>
        <p:nvPicPr>
          <p:cNvPr id="4" name="Picture 3"/>
          <p:cNvPicPr>
            <a:picLocks noChangeAspect="1"/>
          </p:cNvPicPr>
          <p:nvPr/>
        </p:nvPicPr>
        <p:blipFill>
          <a:blip r:embed="rId2"/>
          <a:stretch>
            <a:fillRect/>
          </a:stretch>
        </p:blipFill>
        <p:spPr>
          <a:xfrm>
            <a:off x="398033" y="1751506"/>
            <a:ext cx="7696200" cy="3897913"/>
          </a:xfrm>
          <a:prstGeom prst="rect">
            <a:avLst/>
          </a:prstGeom>
        </p:spPr>
      </p:pic>
    </p:spTree>
    <p:extLst>
      <p:ext uri="{BB962C8B-B14F-4D97-AF65-F5344CB8AC3E}">
        <p14:creationId xmlns:p14="http://schemas.microsoft.com/office/powerpoint/2010/main" val="29674806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 Analysis</a:t>
            </a:r>
            <a:endParaRPr lang="en-US" dirty="0"/>
          </a:p>
        </p:txBody>
      </p:sp>
      <p:sp>
        <p:nvSpPr>
          <p:cNvPr id="3" name="Content Placeholder 2"/>
          <p:cNvSpPr>
            <a:spLocks noGrp="1"/>
          </p:cNvSpPr>
          <p:nvPr>
            <p:ph sz="quarter" idx="13"/>
          </p:nvPr>
        </p:nvSpPr>
        <p:spPr/>
        <p:txBody>
          <a:bodyPr/>
          <a:lstStyle/>
          <a:p>
            <a:r>
              <a:rPr lang="en-US" dirty="0" smtClean="0"/>
              <a:t>Compare of 15 outliers with Majority Group</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98815" y="4904199"/>
            <a:ext cx="1746682" cy="1653214"/>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8076" y="3240668"/>
            <a:ext cx="1746682" cy="165321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20109" y="4904199"/>
            <a:ext cx="1746682" cy="1653214"/>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9699" y="4904199"/>
            <a:ext cx="1746682" cy="1653214"/>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0234" y="3252888"/>
            <a:ext cx="1746682" cy="1653214"/>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51841" y="4909932"/>
            <a:ext cx="1746682" cy="1653214"/>
          </a:xfrm>
          <a:prstGeom prst="rect">
            <a:avLst/>
          </a:prstGeom>
        </p:spPr>
      </p:pic>
      <p:pic>
        <p:nvPicPr>
          <p:cNvPr id="11" name="Picture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104252" y="3251511"/>
            <a:ext cx="1746682" cy="1653214"/>
          </a:xfrm>
          <a:prstGeom prst="rect">
            <a:avLst/>
          </a:prstGeom>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9973" y="4909932"/>
            <a:ext cx="1746682" cy="1653214"/>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8989" y="3256718"/>
            <a:ext cx="1746682" cy="1653214"/>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320109" y="1598297"/>
            <a:ext cx="1746682" cy="1653214"/>
          </a:xfrm>
          <a:prstGeom prst="rect">
            <a:avLst/>
          </a:prstGeom>
        </p:spPr>
      </p:pic>
      <p:pic>
        <p:nvPicPr>
          <p:cNvPr id="15" name="Picture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02008" y="1600200"/>
            <a:ext cx="1746682" cy="1653214"/>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26745" y="1598297"/>
            <a:ext cx="1746682" cy="1653214"/>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080063" y="1600200"/>
            <a:ext cx="1746682" cy="1653214"/>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04800" y="1600200"/>
            <a:ext cx="1746682" cy="1653214"/>
          </a:xfrm>
          <a:prstGeom prst="rect">
            <a:avLst/>
          </a:prstGeom>
        </p:spPr>
      </p:pic>
      <p:pic>
        <p:nvPicPr>
          <p:cNvPr id="34" name="Pictur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618492" y="3261828"/>
            <a:ext cx="1779393" cy="1684175"/>
          </a:xfrm>
          <a:prstGeom prst="rect">
            <a:avLst/>
          </a:prstGeom>
        </p:spPr>
      </p:pic>
    </p:spTree>
    <p:extLst>
      <p:ext uri="{BB962C8B-B14F-4D97-AF65-F5344CB8AC3E}">
        <p14:creationId xmlns:p14="http://schemas.microsoft.com/office/powerpoint/2010/main" val="227543459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
        <p:nvSpPr>
          <p:cNvPr id="3" name="Content Placeholder 2"/>
          <p:cNvSpPr>
            <a:spLocks noGrp="1"/>
          </p:cNvSpPr>
          <p:nvPr>
            <p:ph sz="quarter" idx="13"/>
          </p:nvPr>
        </p:nvSpPr>
        <p:spPr/>
        <p:txBody>
          <a:bodyPr anchor="ctr"/>
          <a:lstStyle/>
          <a:p>
            <a:pPr marL="0" indent="0" algn="ctr">
              <a:buNone/>
            </a:pPr>
            <a:r>
              <a:rPr lang="en-US" sz="4000" dirty="0" smtClean="0"/>
              <a:t>Other Analysis Scenarios</a:t>
            </a:r>
            <a:endParaRPr lang="en-US" sz="4000" dirty="0"/>
          </a:p>
        </p:txBody>
      </p:sp>
    </p:spTree>
    <p:extLst>
      <p:ext uri="{BB962C8B-B14F-4D97-AF65-F5344CB8AC3E}">
        <p14:creationId xmlns:p14="http://schemas.microsoft.com/office/powerpoint/2010/main" val="351638854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98033" y="247425"/>
            <a:ext cx="4173967" cy="733301"/>
          </a:xfrm>
        </p:spPr>
        <p:txBody>
          <a:bodyPr/>
          <a:lstStyle/>
          <a:p>
            <a:r>
              <a:rPr lang="en-CA" dirty="0" smtClean="0"/>
              <a:t>Fuel Saving</a:t>
            </a:r>
            <a:endParaRPr lang="en-CA" dirty="0"/>
          </a:p>
        </p:txBody>
      </p:sp>
      <p:sp>
        <p:nvSpPr>
          <p:cNvPr id="8" name="Content Placeholder 6"/>
          <p:cNvSpPr>
            <a:spLocks noGrp="1"/>
          </p:cNvSpPr>
          <p:nvPr>
            <p:ph sz="quarter" idx="13"/>
          </p:nvPr>
        </p:nvSpPr>
        <p:spPr>
          <a:xfrm>
            <a:off x="384175" y="1268413"/>
            <a:ext cx="8361363" cy="4864100"/>
          </a:xfrm>
        </p:spPr>
        <p:txBody>
          <a:bodyPr/>
          <a:lstStyle/>
          <a:p>
            <a:r>
              <a:rPr lang="en-CA" dirty="0" smtClean="0"/>
              <a:t>Route based (long, medium, short) or pair based (point to point airport)</a:t>
            </a:r>
          </a:p>
          <a:p>
            <a:endParaRPr lang="en-CA" dirty="0" smtClean="0"/>
          </a:p>
          <a:p>
            <a:r>
              <a:rPr lang="en-US" dirty="0" smtClean="0"/>
              <a:t>List </a:t>
            </a:r>
            <a:r>
              <a:rPr lang="en-US" dirty="0"/>
              <a:t>some key fuel saving behaviors like Single Engine Taxi </a:t>
            </a:r>
            <a:r>
              <a:rPr lang="en-US" dirty="0" smtClean="0"/>
              <a:t>In/Out, APU usage, Reverse thrust etc.</a:t>
            </a:r>
          </a:p>
          <a:p>
            <a:endParaRPr lang="en-US" dirty="0" smtClean="0"/>
          </a:p>
          <a:p>
            <a:r>
              <a:rPr lang="en-US" dirty="0" smtClean="0"/>
              <a:t>Setup benchmark as compare target. Benchmark is based on experience value so it is not fully achieved.</a:t>
            </a:r>
          </a:p>
          <a:p>
            <a:endParaRPr lang="en-US" dirty="0"/>
          </a:p>
          <a:p>
            <a:r>
              <a:rPr lang="en-US" dirty="0" smtClean="0"/>
              <a:t>Other considerations like Boeing </a:t>
            </a:r>
            <a:r>
              <a:rPr lang="en-US" dirty="0"/>
              <a:t>Cost Index; </a:t>
            </a:r>
            <a:r>
              <a:rPr lang="en-US" dirty="0" smtClean="0"/>
              <a:t>ATR </a:t>
            </a:r>
            <a:r>
              <a:rPr lang="en-US" dirty="0"/>
              <a:t>Airplane Fuel Saving Experience</a:t>
            </a:r>
            <a:endParaRPr lang="en-US" dirty="0" smtClean="0"/>
          </a:p>
          <a:p>
            <a:pPr marL="0" indent="0">
              <a:buNone/>
            </a:pPr>
            <a:endParaRPr lang="en-CA" dirty="0" smtClean="0"/>
          </a:p>
        </p:txBody>
      </p:sp>
    </p:spTree>
    <p:extLst>
      <p:ext uri="{BB962C8B-B14F-4D97-AF65-F5344CB8AC3E}">
        <p14:creationId xmlns:p14="http://schemas.microsoft.com/office/powerpoint/2010/main" val="120642198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 - Basic</a:t>
            </a:r>
            <a:endParaRPr lang="en-US" dirty="0"/>
          </a:p>
        </p:txBody>
      </p:sp>
      <p:sp>
        <p:nvSpPr>
          <p:cNvPr id="3" name="Content Placeholder 2"/>
          <p:cNvSpPr>
            <a:spLocks noGrp="1"/>
          </p:cNvSpPr>
          <p:nvPr>
            <p:ph sz="quarter" idx="13"/>
          </p:nvPr>
        </p:nvSpPr>
        <p:spPr/>
        <p:txBody>
          <a:bodyPr/>
          <a:lstStyle/>
          <a:p>
            <a:r>
              <a:rPr lang="en-US" dirty="0" smtClean="0"/>
              <a:t>Exceedance Detection based on FAA rules</a:t>
            </a:r>
          </a:p>
          <a:p>
            <a:r>
              <a:rPr lang="en-US" dirty="0" smtClean="0"/>
              <a:t>To define threshold is based on experience</a:t>
            </a:r>
          </a:p>
          <a:p>
            <a:r>
              <a:rPr lang="en-US" dirty="0" smtClean="0"/>
              <a:t>Totally 61 monitoring events, more to add in the future</a:t>
            </a:r>
            <a:endParaRPr lang="en-US" dirty="0"/>
          </a:p>
        </p:txBody>
      </p:sp>
      <p:pic>
        <p:nvPicPr>
          <p:cNvPr id="4" name="Picture 3"/>
          <p:cNvPicPr>
            <a:picLocks noChangeAspect="1"/>
          </p:cNvPicPr>
          <p:nvPr/>
        </p:nvPicPr>
        <p:blipFill>
          <a:blip r:embed="rId2"/>
          <a:stretch>
            <a:fillRect/>
          </a:stretch>
        </p:blipFill>
        <p:spPr>
          <a:xfrm>
            <a:off x="990600" y="2351088"/>
            <a:ext cx="5391150" cy="3781425"/>
          </a:xfrm>
          <a:prstGeom prst="rect">
            <a:avLst/>
          </a:prstGeom>
        </p:spPr>
      </p:pic>
    </p:spTree>
    <p:extLst>
      <p:ext uri="{BB962C8B-B14F-4D97-AF65-F5344CB8AC3E}">
        <p14:creationId xmlns:p14="http://schemas.microsoft.com/office/powerpoint/2010/main" val="280536103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 - Advanced</a:t>
            </a:r>
            <a:endParaRPr lang="en-US" dirty="0"/>
          </a:p>
        </p:txBody>
      </p:sp>
      <p:sp>
        <p:nvSpPr>
          <p:cNvPr id="3" name="Content Placeholder 2"/>
          <p:cNvSpPr>
            <a:spLocks noGrp="1"/>
          </p:cNvSpPr>
          <p:nvPr>
            <p:ph sz="quarter" idx="13"/>
          </p:nvPr>
        </p:nvSpPr>
        <p:spPr/>
        <p:txBody>
          <a:bodyPr/>
          <a:lstStyle/>
          <a:p>
            <a:r>
              <a:rPr lang="en-US" dirty="0" smtClean="0"/>
              <a:t>Machine Learning based methodology</a:t>
            </a:r>
          </a:p>
          <a:p>
            <a:pPr lvl="1"/>
            <a:r>
              <a:rPr lang="en-US" dirty="0"/>
              <a:t>Anomaly Detection of Aircraft Engine in FDR (Flight Data Recorder) </a:t>
            </a:r>
            <a:r>
              <a:rPr lang="en-US" dirty="0" smtClean="0"/>
              <a:t>Data;  Feature </a:t>
            </a:r>
            <a:r>
              <a:rPr lang="en-US" dirty="0"/>
              <a:t>generation, Dimension Reduction, Then </a:t>
            </a:r>
            <a:r>
              <a:rPr lang="en-US" dirty="0" smtClean="0"/>
              <a:t>Cluster</a:t>
            </a:r>
            <a:endParaRPr lang="en-US" dirty="0"/>
          </a:p>
          <a:p>
            <a:pPr lvl="1"/>
            <a:endParaRPr lang="en-US" dirty="0" smtClean="0"/>
          </a:p>
          <a:p>
            <a:pPr lvl="1"/>
            <a:r>
              <a:rPr lang="en-US" dirty="0" smtClean="0"/>
              <a:t>Failure </a:t>
            </a:r>
            <a:r>
              <a:rPr lang="en-US" dirty="0"/>
              <a:t>detect and report through ACARS on old airplanes without CMC like 737 and 737 NG only with </a:t>
            </a:r>
            <a:r>
              <a:rPr lang="en-US" dirty="0" smtClean="0"/>
              <a:t>ACMS</a:t>
            </a:r>
          </a:p>
          <a:p>
            <a:pPr lvl="1"/>
            <a:endParaRPr lang="en-US" dirty="0"/>
          </a:p>
          <a:p>
            <a:pPr lvl="1"/>
            <a:r>
              <a:rPr lang="en-US" dirty="0" err="1"/>
              <a:t>FRiiDA</a:t>
            </a:r>
            <a:r>
              <a:rPr lang="en-US" dirty="0"/>
              <a:t> An Integrated Flight Data Recorder Analysis Tool for Airbus; </a:t>
            </a:r>
            <a:r>
              <a:rPr lang="en-US" dirty="0" smtClean="0"/>
              <a:t>   2 </a:t>
            </a:r>
            <a:r>
              <a:rPr lang="en-US" dirty="0"/>
              <a:t>cases: Flap Failure Signal and Landing Gear and Radio Height</a:t>
            </a:r>
            <a:r>
              <a:rPr lang="en-US" dirty="0" smtClean="0"/>
              <a:t>;</a:t>
            </a:r>
          </a:p>
          <a:p>
            <a:pPr lvl="1"/>
            <a:endParaRPr lang="en-US" dirty="0"/>
          </a:p>
          <a:p>
            <a:pPr lvl="1"/>
            <a:r>
              <a:rPr lang="en-US" dirty="0" err="1"/>
              <a:t>Autoencoder</a:t>
            </a:r>
            <a:r>
              <a:rPr lang="en-US" dirty="0"/>
              <a:t> Neural Networks/Long Short Term Memory based Recurrent Neural/Networks and Gated Recurrent Units based Recurrent Neural Networks in detecting anomalies in aircraft performance data</a:t>
            </a:r>
            <a:r>
              <a:rPr lang="en-US" dirty="0" smtClean="0"/>
              <a:t>;</a:t>
            </a:r>
          </a:p>
          <a:p>
            <a:pPr lvl="1"/>
            <a:endParaRPr lang="en-US" dirty="0"/>
          </a:p>
          <a:p>
            <a:pPr lvl="1"/>
            <a:r>
              <a:rPr lang="en-US" dirty="0" err="1"/>
              <a:t>ClusterAD</a:t>
            </a:r>
            <a:r>
              <a:rPr lang="en-US" dirty="0"/>
              <a:t>-Flight(DBSCAN) and </a:t>
            </a:r>
            <a:r>
              <a:rPr lang="en-US" dirty="0" err="1"/>
              <a:t>ClusterAD</a:t>
            </a:r>
            <a:r>
              <a:rPr lang="en-US" dirty="0"/>
              <a:t>-Data Sample(Gaussian Mixture Model); Expert Review; </a:t>
            </a:r>
            <a:r>
              <a:rPr lang="en-US" dirty="0" err="1"/>
              <a:t>FLight</a:t>
            </a:r>
            <a:r>
              <a:rPr lang="en-US" dirty="0"/>
              <a:t> Parameters Plots &amp; Flight Abnormality Visualization</a:t>
            </a:r>
          </a:p>
        </p:txBody>
      </p:sp>
    </p:spTree>
    <p:extLst>
      <p:ext uri="{BB962C8B-B14F-4D97-AF65-F5344CB8AC3E}">
        <p14:creationId xmlns:p14="http://schemas.microsoft.com/office/powerpoint/2010/main" val="39705389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Prognostic</a:t>
            </a:r>
            <a:endParaRPr lang="en-US" dirty="0"/>
          </a:p>
        </p:txBody>
      </p:sp>
      <p:sp>
        <p:nvSpPr>
          <p:cNvPr id="3" name="Content Placeholder 2"/>
          <p:cNvSpPr>
            <a:spLocks noGrp="1"/>
          </p:cNvSpPr>
          <p:nvPr>
            <p:ph sz="quarter" idx="13"/>
          </p:nvPr>
        </p:nvSpPr>
        <p:spPr/>
        <p:txBody>
          <a:bodyPr/>
          <a:lstStyle/>
          <a:p>
            <a:r>
              <a:rPr lang="en-US" dirty="0" smtClean="0"/>
              <a:t>Multistage </a:t>
            </a:r>
            <a:r>
              <a:rPr lang="en-US" dirty="0"/>
              <a:t>classification &amp; on-demand regression </a:t>
            </a:r>
            <a:r>
              <a:rPr lang="en-US" dirty="0" smtClean="0"/>
              <a:t>approach; </a:t>
            </a:r>
            <a:r>
              <a:rPr lang="en-US" dirty="0"/>
              <a:t>APU prognostics, demonstrates the usefulness of the </a:t>
            </a:r>
            <a:r>
              <a:rPr lang="en-US" dirty="0" smtClean="0"/>
              <a:t>developed methods.</a:t>
            </a:r>
          </a:p>
          <a:p>
            <a:endParaRPr lang="en-US" dirty="0"/>
          </a:p>
          <a:p>
            <a:r>
              <a:rPr lang="en-US" dirty="0"/>
              <a:t>Different methods for Data Pre-processing Algorithms, Feature Extraction Algorithms, Health Assessment and Anomaly Detection Algorithms, Health Diagnostic Algorithms, Prognostics Algorithms; Case Study in Wind Turbine Monitoring </a:t>
            </a:r>
            <a:r>
              <a:rPr lang="en-US" dirty="0" smtClean="0"/>
              <a:t>System</a:t>
            </a:r>
          </a:p>
          <a:p>
            <a:endParaRPr lang="en-US" dirty="0"/>
          </a:p>
          <a:p>
            <a:r>
              <a:rPr lang="en-US" dirty="0" smtClean="0"/>
              <a:t>Problems </a:t>
            </a:r>
            <a:r>
              <a:rPr lang="en-US" dirty="0"/>
              <a:t>can be classified into 3 categories, health assessment, fault classification and remaining useful life prediction. common issues and unique challenges have been clearly pointed out for each problem and each category. analyze all solutions regarding what type of strategy a particular solution took, what algorithms it used and how it overcame the challenges</a:t>
            </a:r>
          </a:p>
        </p:txBody>
      </p:sp>
    </p:spTree>
    <p:extLst>
      <p:ext uri="{BB962C8B-B14F-4D97-AF65-F5344CB8AC3E}">
        <p14:creationId xmlns:p14="http://schemas.microsoft.com/office/powerpoint/2010/main" val="20057208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nchor="ctr"/>
          <a:lstStyle/>
          <a:p>
            <a:pPr marL="0" indent="0" algn="ctr">
              <a:buNone/>
            </a:pPr>
            <a:r>
              <a:rPr lang="en-US" sz="4000" dirty="0" smtClean="0"/>
              <a:t>Thanks &amp; Questions</a:t>
            </a:r>
            <a:endParaRPr lang="en-US" sz="4000" dirty="0"/>
          </a:p>
        </p:txBody>
      </p:sp>
    </p:spTree>
    <p:extLst>
      <p:ext uri="{BB962C8B-B14F-4D97-AF65-F5344CB8AC3E}">
        <p14:creationId xmlns:p14="http://schemas.microsoft.com/office/powerpoint/2010/main" val="24208235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1</a:t>
            </a:r>
            <a:endParaRPr lang="en-US" dirty="0"/>
          </a:p>
        </p:txBody>
      </p:sp>
      <p:sp>
        <p:nvSpPr>
          <p:cNvPr id="3" name="Content Placeholder 2"/>
          <p:cNvSpPr>
            <a:spLocks noGrp="1"/>
          </p:cNvSpPr>
          <p:nvPr>
            <p:ph sz="quarter" idx="13"/>
          </p:nvPr>
        </p:nvSpPr>
        <p:spPr/>
        <p:txBody>
          <a:bodyPr anchor="ctr"/>
          <a:lstStyle/>
          <a:p>
            <a:pPr marL="0" indent="0" algn="ctr">
              <a:buNone/>
            </a:pPr>
            <a:r>
              <a:rPr lang="en-US" sz="4000" dirty="0" smtClean="0"/>
              <a:t>Engine Status Prognostic Prediction</a:t>
            </a:r>
            <a:endParaRPr lang="en-US" sz="4000" dirty="0"/>
          </a:p>
        </p:txBody>
      </p:sp>
    </p:spTree>
    <p:extLst>
      <p:ext uri="{BB962C8B-B14F-4D97-AF65-F5344CB8AC3E}">
        <p14:creationId xmlns:p14="http://schemas.microsoft.com/office/powerpoint/2010/main" val="41338579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p:cNvSpPr>
            <a:spLocks noGrp="1"/>
          </p:cNvSpPr>
          <p:nvPr>
            <p:ph type="title"/>
          </p:nvPr>
        </p:nvSpPr>
        <p:spPr>
          <a:xfrm>
            <a:off x="398033" y="247425"/>
            <a:ext cx="4173967" cy="733301"/>
          </a:xfrm>
        </p:spPr>
        <p:txBody>
          <a:bodyPr/>
          <a:lstStyle/>
          <a:p>
            <a:r>
              <a:rPr lang="en-CA" dirty="0" smtClean="0"/>
              <a:t>Case1 Agenda</a:t>
            </a:r>
            <a:endParaRPr lang="en-CA" dirty="0"/>
          </a:p>
        </p:txBody>
      </p:sp>
      <p:sp>
        <p:nvSpPr>
          <p:cNvPr id="8" name="Content Placeholder 6"/>
          <p:cNvSpPr>
            <a:spLocks noGrp="1"/>
          </p:cNvSpPr>
          <p:nvPr>
            <p:ph sz="quarter" idx="13"/>
          </p:nvPr>
        </p:nvSpPr>
        <p:spPr>
          <a:xfrm>
            <a:off x="384175" y="1268413"/>
            <a:ext cx="8361363" cy="4864100"/>
          </a:xfrm>
        </p:spPr>
        <p:txBody>
          <a:bodyPr/>
          <a:lstStyle/>
          <a:p>
            <a:r>
              <a:rPr lang="en-CA" dirty="0" smtClean="0"/>
              <a:t>Purpose</a:t>
            </a:r>
          </a:p>
          <a:p>
            <a:endParaRPr lang="en-CA" dirty="0"/>
          </a:p>
          <a:p>
            <a:r>
              <a:rPr lang="en-CA" dirty="0" smtClean="0"/>
              <a:t>Data Source </a:t>
            </a:r>
            <a:r>
              <a:rPr lang="en-US" altLang="zh-CN" dirty="0" smtClean="0"/>
              <a:t>Introduction</a:t>
            </a:r>
            <a:endParaRPr lang="en-CA" dirty="0" smtClean="0"/>
          </a:p>
          <a:p>
            <a:endParaRPr lang="en-CA" dirty="0"/>
          </a:p>
          <a:p>
            <a:r>
              <a:rPr lang="en-US" altLang="zh-CN" dirty="0"/>
              <a:t>Check the Relationship between </a:t>
            </a:r>
            <a:r>
              <a:rPr lang="en-US" altLang="zh-CN" dirty="0" err="1"/>
              <a:t>Sensor_Measures</a:t>
            </a:r>
            <a:r>
              <a:rPr lang="en-US" altLang="zh-CN" dirty="0"/>
              <a:t> and </a:t>
            </a:r>
            <a:r>
              <a:rPr lang="en-US" altLang="zh-CN" dirty="0" err="1"/>
              <a:t>Remaining_Useful_Life</a:t>
            </a:r>
            <a:endParaRPr lang="en-US" altLang="zh-CN" dirty="0" smtClean="0"/>
          </a:p>
          <a:p>
            <a:endParaRPr lang="en-US" dirty="0"/>
          </a:p>
          <a:p>
            <a:r>
              <a:rPr lang="en-US" dirty="0"/>
              <a:t>Training </a:t>
            </a:r>
            <a:r>
              <a:rPr lang="en-US" dirty="0" smtClean="0"/>
              <a:t>Models</a:t>
            </a:r>
          </a:p>
          <a:p>
            <a:endParaRPr lang="en-US" dirty="0"/>
          </a:p>
          <a:p>
            <a:r>
              <a:rPr lang="en-US" dirty="0"/>
              <a:t>Ensemble Multiple Models</a:t>
            </a:r>
            <a:endParaRPr lang="en-US" dirty="0" smtClean="0"/>
          </a:p>
          <a:p>
            <a:pPr marL="0" indent="0">
              <a:buNone/>
            </a:pPr>
            <a:endParaRPr lang="en-US" dirty="0"/>
          </a:p>
        </p:txBody>
      </p:sp>
    </p:spTree>
    <p:extLst>
      <p:ext uri="{BB962C8B-B14F-4D97-AF65-F5344CB8AC3E}">
        <p14:creationId xmlns:p14="http://schemas.microsoft.com/office/powerpoint/2010/main" val="3420167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animEffect transition="in" filter="fade">
                                      <p:cBhvr>
                                        <p:cTn id="7" dur="1000"/>
                                        <p:tgtEl>
                                          <p:spTgt spid="8">
                                            <p:txEl>
                                              <p:pRg st="2" end="2"/>
                                            </p:txEl>
                                          </p:spTgt>
                                        </p:tgtEl>
                                      </p:cBhvr>
                                    </p:animEffect>
                                    <p:anim calcmode="lin" valueType="num">
                                      <p:cBhvr>
                                        <p:cTn id="8"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animEffect transition="in" filter="fade">
                                      <p:cBhvr>
                                        <p:cTn id="21" dur="1000"/>
                                        <p:tgtEl>
                                          <p:spTgt spid="8">
                                            <p:txEl>
                                              <p:pRg st="4" end="4"/>
                                            </p:txEl>
                                          </p:spTgt>
                                        </p:tgtEl>
                                      </p:cBhvr>
                                    </p:animEffect>
                                    <p:anim calcmode="lin" valueType="num">
                                      <p:cBhvr>
                                        <p:cTn id="22"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xEl>
                                              <p:pRg st="6" end="6"/>
                                            </p:txEl>
                                          </p:spTgt>
                                        </p:tgtEl>
                                        <p:attrNameLst>
                                          <p:attrName>style.visibility</p:attrName>
                                        </p:attrNameLst>
                                      </p:cBhvr>
                                      <p:to>
                                        <p:strVal val="visible"/>
                                      </p:to>
                                    </p:set>
                                    <p:animEffect transition="in" filter="fade">
                                      <p:cBhvr>
                                        <p:cTn id="28" dur="1000"/>
                                        <p:tgtEl>
                                          <p:spTgt spid="8">
                                            <p:txEl>
                                              <p:pRg st="6" end="6"/>
                                            </p:txEl>
                                          </p:spTgt>
                                        </p:tgtEl>
                                      </p:cBhvr>
                                    </p:animEffect>
                                    <p:anim calcmode="lin" valueType="num">
                                      <p:cBhvr>
                                        <p:cTn id="29"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30"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animEffect transition="in" filter="fade">
                                      <p:cBhvr>
                                        <p:cTn id="35" dur="1000"/>
                                        <p:tgtEl>
                                          <p:spTgt spid="8">
                                            <p:txEl>
                                              <p:pRg st="8" end="8"/>
                                            </p:txEl>
                                          </p:spTgt>
                                        </p:tgtEl>
                                      </p:cBhvr>
                                    </p:animEffect>
                                    <p:anim calcmode="lin" valueType="num">
                                      <p:cBhvr>
                                        <p:cTn id="36" dur="1000" fill="hold"/>
                                        <p:tgtEl>
                                          <p:spTgt spid="8">
                                            <p:txEl>
                                              <p:pRg st="8" end="8"/>
                                            </p:txEl>
                                          </p:spTgt>
                                        </p:tgtEl>
                                        <p:attrNameLst>
                                          <p:attrName>ppt_x</p:attrName>
                                        </p:attrNameLst>
                                      </p:cBhvr>
                                      <p:tavLst>
                                        <p:tav tm="0">
                                          <p:val>
                                            <p:strVal val="#ppt_x"/>
                                          </p:val>
                                        </p:tav>
                                        <p:tav tm="100000">
                                          <p:val>
                                            <p:strVal val="#ppt_x"/>
                                          </p:val>
                                        </p:tav>
                                      </p:tavLst>
                                    </p:anim>
                                    <p:anim calcmode="lin" valueType="num">
                                      <p:cBhvr>
                                        <p:cTn id="37" dur="1000" fill="hold"/>
                                        <p:tgtEl>
                                          <p:spTgt spid="8">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Purpose</a:t>
            </a:r>
            <a:endParaRPr lang="en-US" dirty="0"/>
          </a:p>
        </p:txBody>
      </p:sp>
      <p:sp>
        <p:nvSpPr>
          <p:cNvPr id="3" name="Content Placeholder 2"/>
          <p:cNvSpPr>
            <a:spLocks noGrp="1"/>
          </p:cNvSpPr>
          <p:nvPr>
            <p:ph sz="quarter" idx="13"/>
          </p:nvPr>
        </p:nvSpPr>
        <p:spPr/>
        <p:txBody>
          <a:bodyPr/>
          <a:lstStyle/>
          <a:p>
            <a:r>
              <a:rPr lang="en-US" dirty="0" smtClean="0"/>
              <a:t>To predict the </a:t>
            </a:r>
            <a:r>
              <a:rPr lang="en-US" dirty="0"/>
              <a:t>a</a:t>
            </a:r>
            <a:r>
              <a:rPr lang="en-US" dirty="0" smtClean="0"/>
              <a:t>irplane engine “remaining useful life (cycle times)” based on the collected sensor data installed on the engine.</a:t>
            </a:r>
          </a:p>
          <a:p>
            <a:pPr marL="0" indent="0">
              <a:buNone/>
            </a:pPr>
            <a:endParaRPr lang="en-US" dirty="0"/>
          </a:p>
          <a:p>
            <a:r>
              <a:rPr lang="en-US" dirty="0" smtClean="0"/>
              <a:t>Help to understand the running status of the engine and any abnormal situation</a:t>
            </a:r>
          </a:p>
          <a:p>
            <a:endParaRPr lang="en-US" dirty="0"/>
          </a:p>
          <a:p>
            <a:r>
              <a:rPr lang="en-US" dirty="0"/>
              <a:t>Provide a prognostic prediction to help better schedule the engine maintenance time</a:t>
            </a:r>
          </a:p>
          <a:p>
            <a:endParaRPr lang="en-US" dirty="0"/>
          </a:p>
        </p:txBody>
      </p:sp>
    </p:spTree>
    <p:extLst>
      <p:ext uri="{BB962C8B-B14F-4D97-AF65-F5344CB8AC3E}">
        <p14:creationId xmlns:p14="http://schemas.microsoft.com/office/powerpoint/2010/main" val="283984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1000"/>
                                        <p:tgtEl>
                                          <p:spTgt spid="3">
                                            <p:txEl>
                                              <p:pRg st="4" end="4"/>
                                            </p:txEl>
                                          </p:spTgt>
                                        </p:tgtEl>
                                      </p:cBhvr>
                                    </p:animEffect>
                                    <p:anim calcmode="lin" valueType="num">
                                      <p:cBhvr>
                                        <p:cTn id="22"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CHECK" val="0"/>
  <p:tag name="ARTICULATE_PROJECT_OPEN" val="0"/>
</p:tagLst>
</file>

<file path=ppt/theme/theme1.xml><?xml version="1.0" encoding="utf-8"?>
<a:theme xmlns:a="http://schemas.openxmlformats.org/drawingml/2006/main" name="blank">
  <a:themeElements>
    <a:clrScheme name="GE Aviage">
      <a:dk1>
        <a:srgbClr val="04396D"/>
      </a:dk1>
      <a:lt1>
        <a:sysClr val="window" lastClr="FFFFFF"/>
      </a:lt1>
      <a:dk2>
        <a:srgbClr val="08002F"/>
      </a:dk2>
      <a:lt2>
        <a:srgbClr val="667079"/>
      </a:lt2>
      <a:accent1>
        <a:srgbClr val="00579B"/>
      </a:accent1>
      <a:accent2>
        <a:srgbClr val="7AA4C4"/>
      </a:accent2>
      <a:accent3>
        <a:srgbClr val="CCDEEA"/>
      </a:accent3>
      <a:accent4>
        <a:srgbClr val="04396D"/>
      </a:accent4>
      <a:accent5>
        <a:srgbClr val="000032"/>
      </a:accent5>
      <a:accent6>
        <a:srgbClr val="818285"/>
      </a:accent6>
      <a:hlink>
        <a:srgbClr val="04396D"/>
      </a:hlink>
      <a:folHlink>
        <a:srgbClr val="00579B"/>
      </a:folHlink>
    </a:clrScheme>
    <a:fontScheme name="GE Aviage">
      <a:majorFont>
        <a:latin typeface="Arial Unicode MS"/>
        <a:ea typeface=""/>
        <a:cs typeface=""/>
      </a:majorFont>
      <a:minorFont>
        <a:latin typeface="Arial Unicode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blank.potx" id="{4EEEAA5C-B7A8-44C1-A151-0D3697F25A3F}" vid="{9E2DB1BE-72DA-4BA7-A8C1-4EE96A61BF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2836</TotalTime>
  <Words>2485</Words>
  <Application>Microsoft Office PowerPoint</Application>
  <PresentationFormat>On-screen Show (4:3)</PresentationFormat>
  <Paragraphs>343</Paragraphs>
  <Slides>66</Slides>
  <Notes>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66</vt:i4>
      </vt:variant>
    </vt:vector>
  </HeadingPairs>
  <TitlesOfParts>
    <vt:vector size="73" baseType="lpstr">
      <vt:lpstr>Arial Unicode MS</vt:lpstr>
      <vt:lpstr>黑体</vt:lpstr>
      <vt:lpstr>Arial</vt:lpstr>
      <vt:lpstr>Calibri</vt:lpstr>
      <vt:lpstr>Wingdings</vt:lpstr>
      <vt:lpstr>blank</vt:lpstr>
      <vt:lpstr>Microsoft Excel Worksheet</vt:lpstr>
      <vt:lpstr>AVIAGE SYSTEMS  Big Data &amp; ML Introduction</vt:lpstr>
      <vt:lpstr>Platform</vt:lpstr>
      <vt:lpstr>Platform Introduction Agenda</vt:lpstr>
      <vt:lpstr>Big Data Platform</vt:lpstr>
      <vt:lpstr>ML Tool</vt:lpstr>
      <vt:lpstr>Reporting Tool</vt:lpstr>
      <vt:lpstr>Case 1</vt:lpstr>
      <vt:lpstr>Case1 Agenda</vt:lpstr>
      <vt:lpstr>Purpose</vt:lpstr>
      <vt:lpstr>Data Source</vt:lpstr>
      <vt:lpstr>Data Source</vt:lpstr>
      <vt:lpstr>Check the Relationship between Sensor_Measures and Remaining_Useful_Life</vt:lpstr>
      <vt:lpstr>Check the Relationship between Sensor_Measures and Remaining_Useful_Life</vt:lpstr>
      <vt:lpstr>Training Models</vt:lpstr>
      <vt:lpstr>Training Model</vt:lpstr>
      <vt:lpstr>Ensemble Models</vt:lpstr>
      <vt:lpstr>Case 2</vt:lpstr>
      <vt:lpstr>Case2 Agenda</vt:lpstr>
      <vt:lpstr>Purpose</vt:lpstr>
      <vt:lpstr>Data Source</vt:lpstr>
      <vt:lpstr>Data Source</vt:lpstr>
      <vt:lpstr>Data Source</vt:lpstr>
      <vt:lpstr>Data Source</vt:lpstr>
      <vt:lpstr>Fuel Cost/Time Analysis by Flight Phases</vt:lpstr>
      <vt:lpstr>Analyze "Taxi" Phase</vt:lpstr>
      <vt:lpstr>Analyze "Taxi" Phase</vt:lpstr>
      <vt:lpstr>Analyze "Taxi" Phase</vt:lpstr>
      <vt:lpstr>Analyze "Climb" Phase</vt:lpstr>
      <vt:lpstr>Analyze "Climb" Phase</vt:lpstr>
      <vt:lpstr>Analyze "Climb" Phase</vt:lpstr>
      <vt:lpstr>Analyze "Climb" Phase</vt:lpstr>
      <vt:lpstr>Analyze "Climb" Phase</vt:lpstr>
      <vt:lpstr>Analyze "Cruise" Phase</vt:lpstr>
      <vt:lpstr>Analyze "Cruise" Phase</vt:lpstr>
      <vt:lpstr>Analyze "Cruise" Phase</vt:lpstr>
      <vt:lpstr>Analyze “Approach” Phase</vt:lpstr>
      <vt:lpstr>Analyze “Approach" Phase</vt:lpstr>
      <vt:lpstr>Analyze “Approach" Phase</vt:lpstr>
      <vt:lpstr>Analyze “Approach" Phase</vt:lpstr>
      <vt:lpstr>Analyze “Approach" Phase</vt:lpstr>
      <vt:lpstr>Analyze “Approach" Phase</vt:lpstr>
      <vt:lpstr>Other Considerations</vt:lpstr>
      <vt:lpstr>Other Considerations</vt:lpstr>
      <vt:lpstr>Other Considerations</vt:lpstr>
      <vt:lpstr>Case 3</vt:lpstr>
      <vt:lpstr>Case3 Agenda</vt:lpstr>
      <vt:lpstr>Purpose</vt:lpstr>
      <vt:lpstr>Data Source</vt:lpstr>
      <vt:lpstr>Flight Data Interactive Report </vt:lpstr>
      <vt:lpstr>Flight Data Interactive Report </vt:lpstr>
      <vt:lpstr>Case 4</vt:lpstr>
      <vt:lpstr>Case4 Agenda</vt:lpstr>
      <vt:lpstr>Purpose</vt:lpstr>
      <vt:lpstr>Data Sampling</vt:lpstr>
      <vt:lpstr>Data Selection</vt:lpstr>
      <vt:lpstr>Correlation Analysis</vt:lpstr>
      <vt:lpstr>Aggregation &amp; Transformation</vt:lpstr>
      <vt:lpstr>Cluster Algorithm</vt:lpstr>
      <vt:lpstr>Result Analysis</vt:lpstr>
      <vt:lpstr>Result Analysis</vt:lpstr>
      <vt:lpstr>Appendix</vt:lpstr>
      <vt:lpstr>Fuel Saving</vt:lpstr>
      <vt:lpstr>Anomaly Detection - Basic</vt:lpstr>
      <vt:lpstr>Anomaly Detect - Advanced</vt:lpstr>
      <vt:lpstr>Prognostic</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Cover Title, Arial Unicode, 40pt, 2 Lines Max.</dc:title>
  <dc:creator>Fu, Stephen</dc:creator>
  <cp:lastModifiedBy>Luo, Shuangyang (Non-AVIAGE)</cp:lastModifiedBy>
  <cp:revision>95</cp:revision>
  <dcterms:created xsi:type="dcterms:W3CDTF">2018-02-26T06:06:41Z</dcterms:created>
  <dcterms:modified xsi:type="dcterms:W3CDTF">2020-01-23T11:29:08Z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996E9A9E-3FB9-4E8D-86BE-4CC76AF02521</vt:lpwstr>
  </property>
  <property fmtid="{D5CDD505-2E9C-101B-9397-08002B2CF9AE}" pid="3" name="ArticulatePath">
    <vt:lpwstr>GE_A_PPT_092812</vt:lpwstr>
  </property>
  <property fmtid="{D5CDD505-2E9C-101B-9397-08002B2CF9AE}" pid="4" name="ArticulateProjectFull">
    <vt:lpwstr>F:\PROJECTS\JohnsonBeesley\GE Aviage\GE_A_PPT_092912_External.ppta</vt:lpwstr>
  </property>
  <property fmtid="{D5CDD505-2E9C-101B-9397-08002B2CF9AE}" pid="5" name="ArticulateUseProject">
    <vt:lpwstr>1</vt:lpwstr>
  </property>
  <property fmtid="{D5CDD505-2E9C-101B-9397-08002B2CF9AE}" pid="6" name="NXPowerLiteLastOptimized">
    <vt:lpwstr>297420</vt:lpwstr>
  </property>
  <property fmtid="{D5CDD505-2E9C-101B-9397-08002B2CF9AE}" pid="7" name="NXPowerLiteSettings">
    <vt:lpwstr>F7000400038000</vt:lpwstr>
  </property>
  <property fmtid="{D5CDD505-2E9C-101B-9397-08002B2CF9AE}" pid="8" name="NXPowerLiteVersion">
    <vt:lpwstr>D5.0.8</vt:lpwstr>
  </property>
  <property fmtid="{D5CDD505-2E9C-101B-9397-08002B2CF9AE}" pid="9" name="DLPManualFileClassification">
    <vt:lpwstr>{1A067545-A4E2-4FA1-8094-0D7902669705}</vt:lpwstr>
  </property>
  <property fmtid="{D5CDD505-2E9C-101B-9397-08002B2CF9AE}" pid="10" name="DLPManualFileClassificationLastModifiedBy">
    <vt:lpwstr>AVIAGESYSTEMS\Stephen.Fu</vt:lpwstr>
  </property>
  <property fmtid="{D5CDD505-2E9C-101B-9397-08002B2CF9AE}" pid="11" name="DLPManualFileClassificationLastModificationDate">
    <vt:lpwstr>1540965366</vt:lpwstr>
  </property>
  <property fmtid="{D5CDD505-2E9C-101B-9397-08002B2CF9AE}" pid="12" name="DLPManualFileClassificationVersion">
    <vt:lpwstr>11.0.2.3</vt:lpwstr>
  </property>
</Properties>
</file>